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2"/>
  </p:notesMasterIdLst>
  <p:handoutMasterIdLst>
    <p:handoutMasterId r:id="rId73"/>
  </p:handoutMasterIdLst>
  <p:sldIdLst>
    <p:sldId id="1558" r:id="rId2"/>
    <p:sldId id="1704" r:id="rId3"/>
    <p:sldId id="1560" r:id="rId4"/>
    <p:sldId id="1559" r:id="rId5"/>
    <p:sldId id="1561" r:id="rId6"/>
    <p:sldId id="1575" r:id="rId7"/>
    <p:sldId id="1576" r:id="rId8"/>
    <p:sldId id="1577" r:id="rId9"/>
    <p:sldId id="1578" r:id="rId10"/>
    <p:sldId id="1579" r:id="rId11"/>
    <p:sldId id="1580" r:id="rId12"/>
    <p:sldId id="1581" r:id="rId13"/>
    <p:sldId id="1583" r:id="rId14"/>
    <p:sldId id="1584" r:id="rId15"/>
    <p:sldId id="1585" r:id="rId16"/>
    <p:sldId id="1586" r:id="rId17"/>
    <p:sldId id="1587" r:id="rId18"/>
    <p:sldId id="1588" r:id="rId19"/>
    <p:sldId id="1709" r:id="rId20"/>
    <p:sldId id="1597" r:id="rId21"/>
    <p:sldId id="1598" r:id="rId22"/>
    <p:sldId id="1601" r:id="rId23"/>
    <p:sldId id="1604" r:id="rId24"/>
    <p:sldId id="1607" r:id="rId25"/>
    <p:sldId id="1610" r:id="rId26"/>
    <p:sldId id="1615" r:id="rId27"/>
    <p:sldId id="1616" r:id="rId28"/>
    <p:sldId id="1563" r:id="rId29"/>
    <p:sldId id="1566" r:id="rId30"/>
    <p:sldId id="1565" r:id="rId31"/>
    <p:sldId id="1702" r:id="rId32"/>
    <p:sldId id="1708" r:id="rId33"/>
    <p:sldId id="1571" r:id="rId34"/>
    <p:sldId id="1568" r:id="rId35"/>
    <p:sldId id="1713" r:id="rId36"/>
    <p:sldId id="1570" r:id="rId37"/>
    <p:sldId id="1573" r:id="rId38"/>
    <p:sldId id="1617" r:id="rId39"/>
    <p:sldId id="1676" r:id="rId40"/>
    <p:sldId id="1679" r:id="rId41"/>
    <p:sldId id="1710" r:id="rId42"/>
    <p:sldId id="1681" r:id="rId43"/>
    <p:sldId id="1682" r:id="rId44"/>
    <p:sldId id="1684" r:id="rId45"/>
    <p:sldId id="1685" r:id="rId46"/>
    <p:sldId id="1687" r:id="rId47"/>
    <p:sldId id="1688" r:id="rId48"/>
    <p:sldId id="1690" r:id="rId49"/>
    <p:sldId id="1691" r:id="rId50"/>
    <p:sldId id="1678" r:id="rId51"/>
    <p:sldId id="1694" r:id="rId52"/>
    <p:sldId id="1695" r:id="rId53"/>
    <p:sldId id="1656" r:id="rId54"/>
    <p:sldId id="1657" r:id="rId55"/>
    <p:sldId id="1658" r:id="rId56"/>
    <p:sldId id="1659" r:id="rId57"/>
    <p:sldId id="1660" r:id="rId58"/>
    <p:sldId id="1661" r:id="rId59"/>
    <p:sldId id="1662" r:id="rId60"/>
    <p:sldId id="1664" r:id="rId61"/>
    <p:sldId id="1671" r:id="rId62"/>
    <p:sldId id="1707" r:id="rId63"/>
    <p:sldId id="1663" r:id="rId64"/>
    <p:sldId id="1618" r:id="rId65"/>
    <p:sldId id="1705" r:id="rId66"/>
    <p:sldId id="1698" r:id="rId67"/>
    <p:sldId id="1619" r:id="rId68"/>
    <p:sldId id="1701" r:id="rId69"/>
    <p:sldId id="1706" r:id="rId70"/>
    <p:sldId id="1699" r:id="rId71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Arial" charset="-52"/>
        <a:cs typeface="Arial" charset="-52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Arial" charset="-52"/>
        <a:cs typeface="Arial" charset="-52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Arial" charset="-52"/>
        <a:cs typeface="Arial" charset="-52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Arial" charset="-52"/>
        <a:cs typeface="Arial" charset="-52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Arial" charset="-52"/>
        <a:cs typeface="Arial" charset="-52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Arial" charset="-52"/>
        <a:cs typeface="Arial" charset="-52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Arial" charset="-52"/>
        <a:cs typeface="Arial" charset="-52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Arial" charset="-52"/>
        <a:cs typeface="Arial" charset="-52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Arial" charset="-52"/>
        <a:cs typeface="Arial" charset="-52"/>
      </a:defRPr>
    </a:lvl9pPr>
  </p:defaultTextStyle>
  <p:extLst>
    <p:ext uri="{521415D9-36F7-43E2-AB2F-B90AF26B5E84}">
      <p14:sectionLst xmlns:p14="http://schemas.microsoft.com/office/powerpoint/2010/main">
        <p14:section name="Default Section" id="{3CA0D0F0-5C19-A441-AE2B-11A2D51D9FB5}">
          <p14:sldIdLst>
            <p14:sldId id="1558"/>
            <p14:sldId id="1704"/>
            <p14:sldId id="1560"/>
            <p14:sldId id="1559"/>
            <p14:sldId id="1561"/>
            <p14:sldId id="1575"/>
            <p14:sldId id="1576"/>
            <p14:sldId id="1577"/>
            <p14:sldId id="1578"/>
            <p14:sldId id="1579"/>
            <p14:sldId id="1580"/>
            <p14:sldId id="1581"/>
            <p14:sldId id="1583"/>
            <p14:sldId id="1584"/>
            <p14:sldId id="1585"/>
            <p14:sldId id="1586"/>
            <p14:sldId id="1587"/>
            <p14:sldId id="1588"/>
            <p14:sldId id="1709"/>
            <p14:sldId id="1597"/>
            <p14:sldId id="1598"/>
            <p14:sldId id="1601"/>
            <p14:sldId id="1604"/>
            <p14:sldId id="1607"/>
            <p14:sldId id="1610"/>
            <p14:sldId id="1615"/>
            <p14:sldId id="1616"/>
            <p14:sldId id="1563"/>
            <p14:sldId id="1566"/>
            <p14:sldId id="1565"/>
            <p14:sldId id="1702"/>
            <p14:sldId id="1708"/>
            <p14:sldId id="1571"/>
            <p14:sldId id="1568"/>
            <p14:sldId id="1713"/>
            <p14:sldId id="1570"/>
            <p14:sldId id="1573"/>
            <p14:sldId id="1617"/>
            <p14:sldId id="1676"/>
            <p14:sldId id="1679"/>
            <p14:sldId id="1710"/>
            <p14:sldId id="1681"/>
            <p14:sldId id="1682"/>
            <p14:sldId id="1684"/>
            <p14:sldId id="1685"/>
            <p14:sldId id="1687"/>
            <p14:sldId id="1688"/>
            <p14:sldId id="1690"/>
            <p14:sldId id="1691"/>
            <p14:sldId id="1678"/>
            <p14:sldId id="1694"/>
            <p14:sldId id="1695"/>
            <p14:sldId id="1656"/>
            <p14:sldId id="1657"/>
            <p14:sldId id="1658"/>
            <p14:sldId id="1659"/>
            <p14:sldId id="1660"/>
            <p14:sldId id="1661"/>
            <p14:sldId id="1662"/>
            <p14:sldId id="1664"/>
            <p14:sldId id="1671"/>
            <p14:sldId id="1707"/>
            <p14:sldId id="1663"/>
            <p14:sldId id="1618"/>
            <p14:sldId id="1705"/>
            <p14:sldId id="1698"/>
            <p14:sldId id="1619"/>
            <p14:sldId id="1701"/>
            <p14:sldId id="1706"/>
            <p14:sldId id="1699"/>
          </p14:sldIdLst>
        </p14:section>
        <p14:section name="Untitled Section" id="{30D5B943-83EE-5445-930A-CB11BDF8F102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thy Schap" initials="CS" lastIdx="1" clrIdx="0">
    <p:extLst>
      <p:ext uri="{19B8F6BF-5375-455C-9EA6-DF929625EA0E}">
        <p15:presenceInfo xmlns:p15="http://schemas.microsoft.com/office/powerpoint/2012/main" userId="Cathy Scha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clrMode="gray" hiddenSlides="1" frameSlides="1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00FF00"/>
    <a:srgbClr val="9A46DB"/>
    <a:srgbClr val="FFCC99"/>
    <a:srgbClr val="6633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61" autoAdjust="0"/>
    <p:restoredTop sz="79773" autoAdjust="0"/>
  </p:normalViewPr>
  <p:slideViewPr>
    <p:cSldViewPr>
      <p:cViewPr varScale="1">
        <p:scale>
          <a:sx n="68" d="100"/>
          <a:sy n="68" d="100"/>
        </p:scale>
        <p:origin x="2131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8" y="2098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handoutMaster" Target="handoutMasters/handout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pitchFamily="4" charset="0"/>
                <a:ea typeface="Arial" pitchFamily="4" charset="-52"/>
                <a:cs typeface="Arial" pitchFamily="4" charset="-52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 New Roman" pitchFamily="4" charset="0"/>
                <a:ea typeface="Arial" pitchFamily="4" charset="-52"/>
                <a:cs typeface="Arial" pitchFamily="4" charset="-52"/>
              </a:defRPr>
            </a:lvl1pPr>
          </a:lstStyle>
          <a:p>
            <a:pPr>
              <a:defRPr/>
            </a:pPr>
            <a:fld id="{45DC595B-CE35-054F-9B08-2FCFD88E4BBF}" type="datetime1">
              <a:rPr lang="en-US"/>
              <a:pPr>
                <a:defRPr/>
              </a:pPr>
              <a:t>9/22/2021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pitchFamily="4" charset="0"/>
                <a:ea typeface="Arial" pitchFamily="4" charset="-52"/>
                <a:cs typeface="Arial" pitchFamily="4" charset="-52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 New Roman" pitchFamily="4" charset="0"/>
                <a:ea typeface="Arial" pitchFamily="4" charset="-52"/>
                <a:cs typeface="Arial" pitchFamily="4" charset="-52"/>
              </a:defRPr>
            </a:lvl1pPr>
          </a:lstStyle>
          <a:p>
            <a:pPr>
              <a:defRPr/>
            </a:pPr>
            <a:fld id="{FA9F621D-8DD4-5049-9FF7-FA6877BF0FE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88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4" charset="0"/>
                <a:ea typeface="Arial" pitchFamily="4" charset="-52"/>
                <a:cs typeface="Arial" pitchFamily="4" charset="-52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594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688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4" charset="0"/>
                <a:ea typeface="Arial" pitchFamily="4" charset="-52"/>
                <a:cs typeface="Arial" pitchFamily="4" charset="-52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8500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94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594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688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4" charset="0"/>
                <a:ea typeface="Arial" pitchFamily="4" charset="-52"/>
                <a:cs typeface="Arial" pitchFamily="4" charset="-52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594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1263"/>
            <a:ext cx="303688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4" charset="0"/>
                <a:ea typeface="Arial" pitchFamily="4" charset="-52"/>
                <a:cs typeface="Arial" pitchFamily="4" charset="-52"/>
              </a:defRPr>
            </a:lvl1pPr>
          </a:lstStyle>
          <a:p>
            <a:pPr>
              <a:defRPr/>
            </a:pPr>
            <a:fld id="{95972717-D7C8-574F-93AC-70C83FE7526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4" charset="-128"/>
        <a:cs typeface="ＭＳ Ｐゴシック" pitchFamily="4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972717-D7C8-574F-93AC-70C83FE7526A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9961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972717-D7C8-574F-93AC-70C83FE7526A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7654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972717-D7C8-574F-93AC-70C83FE7526A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0269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972717-D7C8-574F-93AC-70C83FE7526A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8880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972717-D7C8-574F-93AC-70C83FE7526A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5932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972717-D7C8-574F-93AC-70C83FE7526A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2258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972717-D7C8-574F-93AC-70C83FE7526A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7581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latin typeface="Arial" charset="-52"/>
              </a:rPr>
              <a:t>This is an example of a </a:t>
            </a:r>
            <a:r>
              <a:rPr lang="en-US" i="1" dirty="0">
                <a:latin typeface="Arial" charset="-52"/>
              </a:rPr>
              <a:t>metropolitan opportunity index </a:t>
            </a:r>
            <a:r>
              <a:rPr lang="en-US" dirty="0">
                <a:latin typeface="Arial" charset="-52"/>
              </a:rPr>
              <a:t>(by school district). It measures opportunity using factors including % of Free &amp; Reduced School Lunch, % of students proficient in Math &amp; Reading, Per Pupil-Property Tax Capacity. Green &amp; Blue areas are the highest opportunity communities with very few low-income students, best scores &amp; highest ratable base. Highest opportunity school districts would have the greatest obligation to meet regional diversity &amp; integration goals. </a:t>
            </a: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38ABF7-DCE2-A040-8934-8E67C72F344C}" type="slidenum">
              <a:rPr lang="en-US">
                <a:latin typeface="Arial" charset="-52"/>
              </a:rPr>
              <a:pPr/>
              <a:t>51</a:t>
            </a:fld>
            <a:endParaRPr lang="en-US">
              <a:latin typeface="Arial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6941299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972717-D7C8-574F-93AC-70C83FE7526A}" type="slidenum">
              <a:rPr lang="en-US" smtClean="0"/>
              <a:pPr>
                <a:defRPr/>
              </a:pPr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0858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972717-D7C8-574F-93AC-70C83FE7526A}" type="slidenum">
              <a:rPr lang="en-US" smtClean="0"/>
              <a:pPr>
                <a:defRPr/>
              </a:pPr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5253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972717-D7C8-574F-93AC-70C83FE7526A}" type="slidenum">
              <a:rPr lang="en-US" smtClean="0"/>
              <a:pPr>
                <a:defRPr/>
              </a:pPr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816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972717-D7C8-574F-93AC-70C83FE7526A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996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972717-D7C8-574F-93AC-70C83FE7526A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275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972717-D7C8-574F-93AC-70C83FE7526A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4844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5047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10591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972717-D7C8-574F-93AC-70C83FE7526A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9326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latin typeface="Arial" charset="-52"/>
              </a:rPr>
              <a:t>This is an example of a </a:t>
            </a:r>
            <a:r>
              <a:rPr lang="en-US" i="1" dirty="0">
                <a:latin typeface="Arial" charset="-52"/>
              </a:rPr>
              <a:t>metropolitan opportunity index </a:t>
            </a:r>
            <a:r>
              <a:rPr lang="en-US" dirty="0">
                <a:latin typeface="Arial" charset="-52"/>
              </a:rPr>
              <a:t>(by school district). It measures opportunity using factors including % of Free &amp; Reduced School Lunch, % of students proficient in Math &amp; Reading, Per Pupil-Property Tax Capacity. Green &amp; Blue areas are the highest opportunity communities with very few low-income students, best scores &amp; highest ratable base. Highest opportunity school districts would have the greatest obligation to meet regional diversity &amp; integration goals. </a:t>
            </a: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38ABF7-DCE2-A040-8934-8E67C72F344C}" type="slidenum">
              <a:rPr lang="en-US">
                <a:latin typeface="Arial" charset="-52"/>
              </a:rPr>
              <a:pPr/>
              <a:t>26</a:t>
            </a:fld>
            <a:endParaRPr lang="en-US">
              <a:latin typeface="Arial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3065759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972717-D7C8-574F-93AC-70C83FE7526A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657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7701A5-B34F-4D42-BA28-A40E5384E2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037C1-2D2D-8C4C-A0BA-8577AA359B7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BCABA-7F0D-3545-9874-14D1964E7F1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EFA6DE-324F-434C-B642-1118FFE6E1F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BE8125-07DC-C54E-8517-6394B0CEDB4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340C86-F0ED-8944-AC96-754B37A50E9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72BEA3-AC6B-104F-AD15-274B02D295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7A8386-6759-0543-ACFD-8A2A84BF6A4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090817-B80F-164A-A8D7-939D600C078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A3E617-635B-6F49-A123-A1E026243F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474A22-9310-0B41-BA66-06E2E70B2C1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65CC06-0323-684E-88E9-2C247F96C9E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5B9197-E0BF-C64A-8EF3-4FE1F690179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Times New Roman" pitchFamily="4" charset="0"/>
                <a:ea typeface="Arial" pitchFamily="4" charset="-52"/>
                <a:cs typeface="Arial" pitchFamily="4" charset="-52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Times New Roman" pitchFamily="4" charset="0"/>
                <a:ea typeface="Arial" pitchFamily="4" charset="-52"/>
                <a:cs typeface="Arial" pitchFamily="4" charset="-52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Times New Roman" pitchFamily="4" charset="0"/>
                <a:ea typeface="Arial" pitchFamily="4" charset="-52"/>
                <a:cs typeface="Arial" pitchFamily="4" charset="-52"/>
              </a:defRPr>
            </a:lvl1pPr>
          </a:lstStyle>
          <a:p>
            <a:pPr>
              <a:defRPr/>
            </a:pPr>
            <a:fld id="{FFC9C2CB-FD10-C341-9292-088A2D4A27C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4" charset="-128"/>
          <a:cs typeface="ＭＳ Ｐゴシック" pitchFamily="4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4" charset="-128"/>
          <a:cs typeface="ＭＳ Ｐゴシック" pitchFamily="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4" charset="-128"/>
          <a:cs typeface="ＭＳ Ｐゴシック" pitchFamily="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4" charset="-128"/>
          <a:cs typeface="ＭＳ Ｐゴシック" pitchFamily="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4" charset="-128"/>
          <a:cs typeface="ＭＳ Ｐゴシック" pitchFamily="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4" charset="-128"/>
          <a:cs typeface="ＭＳ Ｐゴシック" pitchFamily="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emf"/><Relationship Id="rId4" Type="http://schemas.openxmlformats.org/officeDocument/2006/relationships/image" Target="../media/image3.png"/><Relationship Id="rId9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emf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tif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12.png"/><Relationship Id="rId18" Type="http://schemas.openxmlformats.org/officeDocument/2006/relationships/image" Target="../media/image28.jpeg"/><Relationship Id="rId26" Type="http://schemas.openxmlformats.org/officeDocument/2006/relationships/image" Target="../media/image11.tiff"/><Relationship Id="rId3" Type="http://schemas.openxmlformats.org/officeDocument/2006/relationships/image" Target="../media/image14.png"/><Relationship Id="rId21" Type="http://schemas.openxmlformats.org/officeDocument/2006/relationships/image" Target="../media/image31.png"/><Relationship Id="rId7" Type="http://schemas.openxmlformats.org/officeDocument/2006/relationships/image" Target="../media/image18.jpeg"/><Relationship Id="rId12" Type="http://schemas.openxmlformats.org/officeDocument/2006/relationships/image" Target="../media/image23.png"/><Relationship Id="rId17" Type="http://schemas.openxmlformats.org/officeDocument/2006/relationships/image" Target="../media/image27.jpeg"/><Relationship Id="rId25" Type="http://schemas.openxmlformats.org/officeDocument/2006/relationships/image" Target="../media/image6.jpeg"/><Relationship Id="rId2" Type="http://schemas.openxmlformats.org/officeDocument/2006/relationships/image" Target="../media/image13.png"/><Relationship Id="rId16" Type="http://schemas.openxmlformats.org/officeDocument/2006/relationships/image" Target="../media/image26.png"/><Relationship Id="rId20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24" Type="http://schemas.openxmlformats.org/officeDocument/2006/relationships/image" Target="../media/image32.jpeg"/><Relationship Id="rId5" Type="http://schemas.openxmlformats.org/officeDocument/2006/relationships/image" Target="../media/image16.png"/><Relationship Id="rId15" Type="http://schemas.openxmlformats.org/officeDocument/2006/relationships/image" Target="../media/image25.png"/><Relationship Id="rId23" Type="http://schemas.openxmlformats.org/officeDocument/2006/relationships/image" Target="../media/image7.png"/><Relationship Id="rId28" Type="http://schemas.openxmlformats.org/officeDocument/2006/relationships/image" Target="../media/image10.jpeg"/><Relationship Id="rId10" Type="http://schemas.openxmlformats.org/officeDocument/2006/relationships/image" Target="../media/image21.jpeg"/><Relationship Id="rId19" Type="http://schemas.openxmlformats.org/officeDocument/2006/relationships/image" Target="../media/image29.png"/><Relationship Id="rId4" Type="http://schemas.openxmlformats.org/officeDocument/2006/relationships/image" Target="../media/image15.jpeg"/><Relationship Id="rId9" Type="http://schemas.openxmlformats.org/officeDocument/2006/relationships/image" Target="../media/image20.jpeg"/><Relationship Id="rId14" Type="http://schemas.openxmlformats.org/officeDocument/2006/relationships/image" Target="../media/image24.png"/><Relationship Id="rId22" Type="http://schemas.openxmlformats.org/officeDocument/2006/relationships/image" Target="../media/image9.emf"/><Relationship Id="rId27" Type="http://schemas.openxmlformats.org/officeDocument/2006/relationships/image" Target="../media/image8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7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jpeg"/><Relationship Id="rId4" Type="http://schemas.openxmlformats.org/officeDocument/2006/relationships/image" Target="../media/image8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CURE (@CureCamden) | Twitter">
            <a:extLst>
              <a:ext uri="{FF2B5EF4-FFF2-40B4-BE49-F238E27FC236}">
                <a16:creationId xmlns:a16="http://schemas.microsoft.com/office/drawing/2014/main" id="{87F17CB4-7395-3E4F-BB64-CE426956C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489" y="1122065"/>
            <a:ext cx="2409285" cy="240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6" name="Picture 2" descr="Mercer County Community College - Wikipedia">
            <a:extLst>
              <a:ext uri="{FF2B5EF4-FFF2-40B4-BE49-F238E27FC236}">
                <a16:creationId xmlns:a16="http://schemas.microsoft.com/office/drawing/2014/main" id="{65706AC5-C2F9-2746-99A2-67F261545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454" y="2896776"/>
            <a:ext cx="203835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" descr="law">
            <a:extLst>
              <a:ext uri="{FF2B5EF4-FFF2-40B4-BE49-F238E27FC236}">
                <a16:creationId xmlns:a16="http://schemas.microsoft.com/office/drawing/2014/main" id="{F475F44C-4FE4-144A-88BA-4A3F5D788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59" b="-12659"/>
          <a:stretch>
            <a:fillRect/>
          </a:stretch>
        </p:blipFill>
        <p:spPr bwMode="auto">
          <a:xfrm>
            <a:off x="963060" y="661351"/>
            <a:ext cx="2609697" cy="87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5" descr="boalogo2018.jpeg">
            <a:extLst>
              <a:ext uri="{FF2B5EF4-FFF2-40B4-BE49-F238E27FC236}">
                <a16:creationId xmlns:a16="http://schemas.microsoft.com/office/drawing/2014/main" id="{E70302C5-BE74-6543-B3AB-31538389C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708" y="705320"/>
            <a:ext cx="2116885" cy="68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6">
            <a:extLst>
              <a:ext uri="{FF2B5EF4-FFF2-40B4-BE49-F238E27FC236}">
                <a16:creationId xmlns:a16="http://schemas.microsoft.com/office/drawing/2014/main" id="{92038AC9-C4BA-2C46-8A57-CA6F7D4D2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796" y="499471"/>
            <a:ext cx="2103438" cy="104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5A9ABFAD-F152-5C43-8D74-92F6C2A20B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6EBDC0E-30BC-C54F-9F20-5F8149D25F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6127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7" name="Picture 16" descr="logo full (2) (1) copy 2.jpg">
            <a:extLst>
              <a:ext uri="{FF2B5EF4-FFF2-40B4-BE49-F238E27FC236}">
                <a16:creationId xmlns:a16="http://schemas.microsoft.com/office/drawing/2014/main" id="{50362BEC-99E0-4940-B6DA-0C34214734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917" y="4972853"/>
            <a:ext cx="3004082" cy="1272372"/>
          </a:xfrm>
          <a:prstGeom prst="rect">
            <a:avLst/>
          </a:prstGeom>
        </p:spPr>
      </p:pic>
      <p:pic>
        <p:nvPicPr>
          <p:cNvPr id="18" name="Picture 17" descr="AFT-logo.png">
            <a:extLst>
              <a:ext uri="{FF2B5EF4-FFF2-40B4-BE49-F238E27FC236}">
                <a16:creationId xmlns:a16="http://schemas.microsoft.com/office/drawing/2014/main" id="{CD44041B-6A78-8248-90C8-5B4B8C632F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46069" y="4279489"/>
            <a:ext cx="1744591" cy="18135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C01048F-FD2E-BA4E-835F-6055A1BCD0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33999" y="2073338"/>
            <a:ext cx="1296923" cy="129692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CEA6E70D-C339-F941-9DC8-3BA6CDA3AC5D}"/>
              </a:ext>
            </a:extLst>
          </p:cNvPr>
          <p:cNvGrpSpPr/>
          <p:nvPr/>
        </p:nvGrpSpPr>
        <p:grpSpPr>
          <a:xfrm>
            <a:off x="2462646" y="7560855"/>
            <a:ext cx="6403690" cy="2919109"/>
            <a:chOff x="2456444" y="3666717"/>
            <a:chExt cx="6403690" cy="291910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2DFB86A-93CA-BA47-B06F-0FD1B1B5C4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56444" y="3666717"/>
              <a:ext cx="2489200" cy="1130300"/>
            </a:xfrm>
            <a:prstGeom prst="rect">
              <a:avLst/>
            </a:prstGeom>
          </p:spPr>
        </p:pic>
        <p:pic>
          <p:nvPicPr>
            <p:cNvPr id="23" name="Picture 22" descr="imo-logo.jpg">
              <a:extLst>
                <a:ext uri="{FF2B5EF4-FFF2-40B4-BE49-F238E27FC236}">
                  <a16:creationId xmlns:a16="http://schemas.microsoft.com/office/drawing/2014/main" id="{C5B31B2A-6C3E-2C49-9AD6-AD38EA5CB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780458" y="5172316"/>
              <a:ext cx="2079676" cy="1413510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61D959E3-46CD-E84D-A093-76C982A4441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74774" y="3697734"/>
            <a:ext cx="1967255" cy="11303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8429EF4-47BE-1D4E-8B3D-A3EB5CDD64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78096" y="2880500"/>
            <a:ext cx="2300415" cy="1044576"/>
          </a:xfrm>
          <a:prstGeom prst="rect">
            <a:avLst/>
          </a:prstGeom>
        </p:spPr>
      </p:pic>
      <p:pic>
        <p:nvPicPr>
          <p:cNvPr id="30" name="Picture 29" descr="local68.png">
            <a:extLst>
              <a:ext uri="{FF2B5EF4-FFF2-40B4-BE49-F238E27FC236}">
                <a16:creationId xmlns:a16="http://schemas.microsoft.com/office/drawing/2014/main" id="{E9251F0B-9D68-764B-837A-E2B39769385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58051" y="1613430"/>
            <a:ext cx="2176036" cy="104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1439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496" y="674042"/>
            <a:ext cx="9056357" cy="54981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26495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2639" y="44533"/>
            <a:ext cx="8817422" cy="68134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04290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3324" y="416386"/>
            <a:ext cx="7797352" cy="60252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36971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2638" y="44533"/>
            <a:ext cx="8817425" cy="68134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26446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2638" y="44533"/>
            <a:ext cx="8817424" cy="68134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1828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2638" y="44533"/>
            <a:ext cx="8817424" cy="68134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31785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0600" y="122480"/>
            <a:ext cx="6990786" cy="67355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22773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496" y="674042"/>
            <a:ext cx="9056357" cy="54981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77661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2639" y="44533"/>
            <a:ext cx="8817421" cy="68134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40937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2E30128-9FB5-43F7-91E7-7DA70FCC93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9" r="2" b="5129"/>
          <a:stretch/>
        </p:blipFill>
        <p:spPr bwMode="auto">
          <a:xfrm>
            <a:off x="342900" y="457200"/>
            <a:ext cx="8458200" cy="5943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85510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08149"/>
            <a:ext cx="7772400" cy="4575174"/>
          </a:xfrm>
        </p:spPr>
        <p:txBody>
          <a:bodyPr/>
          <a:lstStyle/>
          <a:p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School Segregation in New Jersey</a:t>
            </a:r>
            <a:b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</a:rPr>
              <a:t>A pandemic of inequality &amp; lost opportunity</a:t>
            </a:r>
            <a:b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2000" i="1" dirty="0">
                <a:solidFill>
                  <a:schemeClr val="accent1">
                    <a:lumMod val="50000"/>
                  </a:schemeClr>
                </a:solidFill>
              </a:rPr>
              <a:t>Friday, September 24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i="1" dirty="0">
                <a:solidFill>
                  <a:schemeClr val="accent1">
                    <a:lumMod val="50000"/>
                  </a:schemeClr>
                </a:solidFill>
              </a:rPr>
              <a:t>• 10:00 am to 3:00 pm</a:t>
            </a:r>
            <a:br>
              <a:rPr lang="en-US" sz="20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2000" i="1" dirty="0">
                <a:solidFill>
                  <a:schemeClr val="accent1">
                    <a:lumMod val="50000"/>
                  </a:schemeClr>
                </a:solidFill>
              </a:rPr>
              <a:t>The Conference Center at Mercer</a:t>
            </a:r>
            <a:b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en-US" sz="2000" dirty="0">
                <a:solidFill>
                  <a:schemeClr val="accent1">
                    <a:lumMod val="50000"/>
                  </a:schemeClr>
                </a:solidFill>
              </a:rPr>
            </a:br>
            <a:endParaRPr lang="en-US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073" name="Picture 1" descr="law">
            <a:extLst>
              <a:ext uri="{FF2B5EF4-FFF2-40B4-BE49-F238E27FC236}">
                <a16:creationId xmlns:a16="http://schemas.microsoft.com/office/drawing/2014/main" id="{F475F44C-4FE4-144A-88BA-4A3F5D788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59" b="-12659"/>
          <a:stretch>
            <a:fillRect/>
          </a:stretch>
        </p:blipFill>
        <p:spPr bwMode="auto">
          <a:xfrm>
            <a:off x="1141412" y="666750"/>
            <a:ext cx="2243138" cy="75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5" descr="boalogo2018.jpeg">
            <a:extLst>
              <a:ext uri="{FF2B5EF4-FFF2-40B4-BE49-F238E27FC236}">
                <a16:creationId xmlns:a16="http://schemas.microsoft.com/office/drawing/2014/main" id="{E70302C5-BE74-6543-B3AB-31538389C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775" y="836613"/>
            <a:ext cx="1622425" cy="52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6">
            <a:extLst>
              <a:ext uri="{FF2B5EF4-FFF2-40B4-BE49-F238E27FC236}">
                <a16:creationId xmlns:a16="http://schemas.microsoft.com/office/drawing/2014/main" id="{92038AC9-C4BA-2C46-8A57-CA6F7D4D2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337" y="609600"/>
            <a:ext cx="2103438" cy="104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5A9ABFAD-F152-5C43-8D74-92F6C2A20B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6EBDC0E-30BC-C54F-9F20-5F8149D25F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6127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EA6E70D-C339-F941-9DC8-3BA6CDA3AC5D}"/>
              </a:ext>
            </a:extLst>
          </p:cNvPr>
          <p:cNvGrpSpPr/>
          <p:nvPr/>
        </p:nvGrpSpPr>
        <p:grpSpPr>
          <a:xfrm>
            <a:off x="2462646" y="7560855"/>
            <a:ext cx="6403690" cy="2919109"/>
            <a:chOff x="2456444" y="3666717"/>
            <a:chExt cx="6403690" cy="291910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2DFB86A-93CA-BA47-B06F-0FD1B1B5C4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56444" y="3666717"/>
              <a:ext cx="2489200" cy="1130300"/>
            </a:xfrm>
            <a:prstGeom prst="rect">
              <a:avLst/>
            </a:prstGeom>
          </p:spPr>
        </p:pic>
        <p:pic>
          <p:nvPicPr>
            <p:cNvPr id="23" name="Picture 22" descr="imo-logo.jpg">
              <a:extLst>
                <a:ext uri="{FF2B5EF4-FFF2-40B4-BE49-F238E27FC236}">
                  <a16:creationId xmlns:a16="http://schemas.microsoft.com/office/drawing/2014/main" id="{C5B31B2A-6C3E-2C49-9AD6-AD38EA5CB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80458" y="5172316"/>
              <a:ext cx="2079676" cy="14135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46469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3F206561-FA9B-47E3-81FB-F310879348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58157" y="1676400"/>
            <a:ext cx="4828643" cy="4114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5ECA67-F25F-9F4B-96EE-2696459BC2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" y="2176462"/>
            <a:ext cx="3352800" cy="285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23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3F206561-FA9B-47E3-81FB-F310879348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7400" y="1371600"/>
            <a:ext cx="4828643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8408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200" y="228600"/>
            <a:ext cx="8817420" cy="68134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74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2639" y="44533"/>
            <a:ext cx="8817420" cy="68134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31535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2639" y="44533"/>
            <a:ext cx="8817420" cy="68134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06736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7"/>
            <a:ext cx="9144000" cy="68579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56011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" y="0"/>
            <a:ext cx="8875058" cy="68580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2C5D62-5B95-634B-88BA-1344C23332E5}"/>
              </a:ext>
            </a:extLst>
          </p:cNvPr>
          <p:cNvSpPr txBox="1"/>
          <p:nvPr/>
        </p:nvSpPr>
        <p:spPr>
          <a:xfrm>
            <a:off x="-400050" y="657225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424260"/>
      </p:ext>
    </p:extLst>
  </p:cSld>
  <p:clrMapOvr>
    <a:masterClrMapping/>
  </p:clrMapOvr>
  <p:transition advTm="15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4775" y="381000"/>
            <a:ext cx="8817424" cy="6286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D432C5-7F82-1441-9B92-4F94286E9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3408009"/>
            <a:ext cx="2590800" cy="192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612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DAA9D101-9817-4D16-A481-1E00352EC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19C452-B33D-2D4A-9BA0-2F2E2D99EE5E}"/>
              </a:ext>
            </a:extLst>
          </p:cNvPr>
          <p:cNvSpPr/>
          <p:nvPr/>
        </p:nvSpPr>
        <p:spPr>
          <a:xfrm>
            <a:off x="862713" y="336217"/>
            <a:ext cx="3977981" cy="1667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3500" b="1" u="heavy" dirty="0">
                <a:uFill>
                  <a:solidFill>
                    <a:schemeClr val="accent5">
                      <a:lumMod val="90000"/>
                    </a:schemeClr>
                  </a:solidFill>
                </a:uFill>
                <a:latin typeface="+mj-lt"/>
                <a:ea typeface="+mj-ea"/>
                <a:cs typeface="+mj-cs"/>
              </a:rPr>
              <a:t>PART II</a:t>
            </a:r>
            <a:br>
              <a:rPr lang="en-US" sz="3500" b="1" dirty="0">
                <a:latin typeface="+mj-lt"/>
                <a:ea typeface="+mj-ea"/>
                <a:cs typeface="+mj-cs"/>
              </a:rPr>
            </a:br>
            <a:r>
              <a:rPr lang="en-US" sz="3500" b="1" dirty="0">
                <a:latin typeface="+mj-lt"/>
                <a:ea typeface="+mj-ea"/>
                <a:cs typeface="+mj-cs"/>
              </a:rPr>
              <a:t>Why Should </a:t>
            </a:r>
          </a:p>
          <a:p>
            <a:pPr algn="r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3500" b="1" dirty="0">
                <a:latin typeface="+mj-lt"/>
                <a:ea typeface="+mj-ea"/>
                <a:cs typeface="+mj-cs"/>
              </a:rPr>
              <a:t>We Care?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29E901-1179-074D-A8C6-5E5567BB2B86}"/>
              </a:ext>
            </a:extLst>
          </p:cNvPr>
          <p:cNvSpPr/>
          <p:nvPr/>
        </p:nvSpPr>
        <p:spPr>
          <a:xfrm>
            <a:off x="764744" y="2125141"/>
            <a:ext cx="4075951" cy="42756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en-US" sz="2000" b="1" i="1" dirty="0">
                <a:latin typeface="+mn-lt"/>
                <a:ea typeface="+mn-ea"/>
                <a:cs typeface="+mn-cs"/>
              </a:rPr>
              <a:t>The damage to the segregated </a:t>
            </a:r>
            <a:br>
              <a:rPr lang="en-US" sz="2000" b="1" i="1" dirty="0">
                <a:latin typeface="+mn-lt"/>
                <a:ea typeface="+mn-ea"/>
                <a:cs typeface="+mn-cs"/>
              </a:rPr>
            </a:br>
            <a:r>
              <a:rPr lang="en-US" sz="2000" b="1" i="1" dirty="0">
                <a:latin typeface="+mn-lt"/>
                <a:ea typeface="+mn-ea"/>
                <a:cs typeface="+mn-cs"/>
              </a:rPr>
              <a:t>and the harm to us all	</a:t>
            </a:r>
          </a:p>
          <a:p>
            <a:pPr marL="342900" indent="-228600" eaLnBrk="1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  <a:ea typeface="+mn-ea"/>
                <a:cs typeface="+mn-cs"/>
              </a:rPr>
              <a:t>Michelle Burris (Moderator), </a:t>
            </a:r>
            <a:r>
              <a:rPr lang="en-US" sz="2000" i="1" dirty="0">
                <a:latin typeface="+mn-lt"/>
                <a:ea typeface="+mn-ea"/>
                <a:cs typeface="+mn-cs"/>
              </a:rPr>
              <a:t>Century Foundation</a:t>
            </a:r>
            <a:r>
              <a:rPr lang="en-US" sz="2000" dirty="0">
                <a:latin typeface="+mn-lt"/>
                <a:ea typeface="+mn-ea"/>
                <a:cs typeface="+mn-cs"/>
              </a:rPr>
              <a:t>	</a:t>
            </a:r>
          </a:p>
          <a:p>
            <a:pPr marL="342900" indent="-228600" eaLnBrk="1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  <a:ea typeface="+mn-ea"/>
                <a:cs typeface="+mn-cs"/>
              </a:rPr>
              <a:t>Jonathan Kozol, </a:t>
            </a:r>
            <a:br>
              <a:rPr lang="en-US" sz="2000" dirty="0">
                <a:latin typeface="+mn-lt"/>
                <a:ea typeface="+mn-ea"/>
                <a:cs typeface="+mn-cs"/>
              </a:rPr>
            </a:br>
            <a:r>
              <a:rPr lang="en-US" sz="2000" i="1" dirty="0">
                <a:latin typeface="+mn-lt"/>
                <a:ea typeface="+mn-ea"/>
                <a:cs typeface="+mn-cs"/>
              </a:rPr>
              <a:t>Writer, educator, &amp; activist</a:t>
            </a:r>
          </a:p>
          <a:p>
            <a:pPr marL="342900" indent="-228600" eaLnBrk="1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  <a:ea typeface="+mn-ea"/>
                <a:cs typeface="+mn-cs"/>
              </a:rPr>
              <a:t>Erika K. Wilson, </a:t>
            </a:r>
            <a:br>
              <a:rPr lang="en-US" sz="2000" dirty="0">
                <a:latin typeface="+mn-lt"/>
                <a:ea typeface="+mn-ea"/>
                <a:cs typeface="+mn-cs"/>
              </a:rPr>
            </a:br>
            <a:r>
              <a:rPr lang="en-US" sz="2000" i="1" dirty="0">
                <a:latin typeface="+mn-lt"/>
                <a:ea typeface="+mn-ea"/>
                <a:cs typeface="+mn-cs"/>
              </a:rPr>
              <a:t>University of North Carolina's School of Law</a:t>
            </a:r>
          </a:p>
          <a:p>
            <a:pPr marL="342900" indent="-228600" eaLnBrk="1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  <a:ea typeface="+mn-ea"/>
                <a:cs typeface="+mn-cs"/>
              </a:rPr>
              <a:t>Linda Darling-Hammond, </a:t>
            </a:r>
            <a:r>
              <a:rPr lang="en-US" sz="2000" i="1" dirty="0">
                <a:latin typeface="+mn-lt"/>
                <a:ea typeface="+mn-ea"/>
                <a:cs typeface="+mn-cs"/>
              </a:rPr>
              <a:t>President of the Learning Policy Institute</a:t>
            </a:r>
          </a:p>
        </p:txBody>
      </p:sp>
      <p:pic>
        <p:nvPicPr>
          <p:cNvPr id="20" name="Picture 6">
            <a:extLst>
              <a:ext uri="{FF2B5EF4-FFF2-40B4-BE49-F238E27FC236}">
                <a16:creationId xmlns:a16="http://schemas.microsoft.com/office/drawing/2014/main" id="{9590FB13-4F05-824B-A723-91A52B580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10199" y="3179281"/>
            <a:ext cx="1363092" cy="205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56D39E43-4C22-2C45-9FCA-0E6A5CF46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98529" y="2992562"/>
            <a:ext cx="1580726" cy="1900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15C936-962C-7345-9754-452C48D784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5934" y="1209493"/>
            <a:ext cx="1580726" cy="1686107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3C4704B8-8C78-0248-9212-5116F9179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98529" y="1162692"/>
            <a:ext cx="1580726" cy="158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5370CCB5-705B-4E99-8F73-B5403ED84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8323"/>
            <a:ext cx="611504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564B7BD9-7F70-40CA-A74D-E1E6DA3346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8750"/>
            <a:ext cx="9144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9248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8" name="Rectangle 8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F89AD6-9170-4C4A-AF82-3FAF1F6F8440}"/>
              </a:ext>
            </a:extLst>
          </p:cNvPr>
          <p:cNvSpPr/>
          <p:nvPr/>
        </p:nvSpPr>
        <p:spPr>
          <a:xfrm>
            <a:off x="862287" y="499397"/>
            <a:ext cx="4447066" cy="16401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35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Keith Ellison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3500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Attorney General of Minnesota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29892E-683F-F84A-9C11-1FEB45D10B0D}"/>
              </a:ext>
            </a:extLst>
          </p:cNvPr>
          <p:cNvSpPr txBox="1"/>
          <p:nvPr/>
        </p:nvSpPr>
        <p:spPr>
          <a:xfrm>
            <a:off x="862287" y="2423821"/>
            <a:ext cx="4447067" cy="35197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1700" dirty="0">
                <a:latin typeface="+mn-lt"/>
                <a:ea typeface="+mn-ea"/>
                <a:cs typeface="+mn-cs"/>
              </a:rPr>
              <a:t>A Message from the Honorable Keith Ellison, Attorney General of Minnesota,</a:t>
            </a:r>
            <a:r>
              <a:rPr lang="en-US" sz="1700" i="1" dirty="0">
                <a:latin typeface="+mn-lt"/>
                <a:ea typeface="+mn-ea"/>
                <a:cs typeface="+mn-cs"/>
              </a:rPr>
              <a:t> </a:t>
            </a:r>
            <a:br>
              <a:rPr lang="en-US" sz="1700" i="1" dirty="0">
                <a:latin typeface="+mn-lt"/>
                <a:ea typeface="+mn-ea"/>
                <a:cs typeface="+mn-cs"/>
              </a:rPr>
            </a:br>
            <a:r>
              <a:rPr lang="en-US" sz="1700" i="1" dirty="0">
                <a:latin typeface="+mn-lt"/>
                <a:ea typeface="+mn-ea"/>
                <a:cs typeface="+mn-cs"/>
              </a:rPr>
              <a:t>former member of United State Congress, </a:t>
            </a:r>
            <a:br>
              <a:rPr lang="en-US" sz="1700" i="1" dirty="0">
                <a:latin typeface="+mn-lt"/>
                <a:ea typeface="+mn-ea"/>
                <a:cs typeface="+mn-cs"/>
              </a:rPr>
            </a:br>
            <a:r>
              <a:rPr lang="en-US" sz="1700" i="1" dirty="0">
                <a:latin typeface="+mn-lt"/>
                <a:ea typeface="+mn-ea"/>
                <a:cs typeface="+mn-cs"/>
              </a:rPr>
              <a:t>Chair of the Congressional Progressive Caucus. 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endParaRPr lang="en-US" sz="3200" i="1" dirty="0">
              <a:latin typeface="+mn-lt"/>
              <a:ea typeface="+mn-ea"/>
              <a:cs typeface="+mn-cs"/>
            </a:endParaRPr>
          </a:p>
          <a:p>
            <a:pPr algn="r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3600" b="1" i="1" dirty="0">
                <a:latin typeface="+mn-lt"/>
                <a:ea typeface="+mn-ea"/>
                <a:cs typeface="+mn-cs"/>
              </a:rPr>
              <a:t>“Your cause is just &amp; it’s winnable”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4178C8-D573-1B4F-90AD-C578ECBFED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9129" y="1492624"/>
            <a:ext cx="2823882" cy="3765176"/>
          </a:xfrm>
          <a:prstGeom prst="rect">
            <a:avLst/>
          </a:prstGeom>
        </p:spPr>
      </p:pic>
      <p:sp>
        <p:nvSpPr>
          <p:cNvPr id="90" name="Rectangle 89">
            <a:extLst>
              <a:ext uri="{FF2B5EF4-FFF2-40B4-BE49-F238E27FC236}">
                <a16:creationId xmlns:a16="http://schemas.microsoft.com/office/drawing/2014/main" id="{61707E60-CEC9-4661-AA82-69242EB4B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6116"/>
            <a:ext cx="9143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8F035CD8-AE30-4146-96F2-036B0CE5E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5" y="6406115"/>
            <a:ext cx="3057523" cy="464399"/>
          </a:xfrm>
          <a:prstGeom prst="rect">
            <a:avLst/>
          </a:prstGeom>
          <a:gradFill>
            <a:gsLst>
              <a:gs pos="19000">
                <a:srgbClr val="000000">
                  <a:alpha val="46000"/>
                </a:srgbClr>
              </a:gs>
              <a:gs pos="99000">
                <a:schemeClr val="accent1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7E8443-6947-164D-A4FE-7589451601F5}"/>
              </a:ext>
            </a:extLst>
          </p:cNvPr>
          <p:cNvSpPr/>
          <p:nvPr/>
        </p:nvSpPr>
        <p:spPr>
          <a:xfrm>
            <a:off x="764745" y="2125141"/>
            <a:ext cx="3709286" cy="34550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indent="-228600" eaLnBrk="1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67650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1B492355-D1E2-0F42-B873-722A433C7ADD}"/>
              </a:ext>
            </a:extLst>
          </p:cNvPr>
          <p:cNvGrpSpPr/>
          <p:nvPr/>
        </p:nvGrpSpPr>
        <p:grpSpPr>
          <a:xfrm>
            <a:off x="304800" y="1200910"/>
            <a:ext cx="8839200" cy="6167148"/>
            <a:chOff x="290512" y="773949"/>
            <a:chExt cx="8839200" cy="5932764"/>
          </a:xfrm>
        </p:grpSpPr>
        <p:pic>
          <p:nvPicPr>
            <p:cNvPr id="4" name="Picture 3" descr="HPAE.png">
              <a:extLst>
                <a:ext uri="{FF2B5EF4-FFF2-40B4-BE49-F238E27FC236}">
                  <a16:creationId xmlns:a16="http://schemas.microsoft.com/office/drawing/2014/main" id="{3DAB0258-8CEF-A041-B615-48FF43F5BB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39564" y="5451129"/>
              <a:ext cx="1135476" cy="971930"/>
            </a:xfrm>
            <a:prstGeom prst="rect">
              <a:avLst/>
            </a:prstGeom>
          </p:spPr>
        </p:pic>
        <p:pic>
          <p:nvPicPr>
            <p:cNvPr id="6" name="Picture 5" descr="Bricklayers-Logo.png">
              <a:extLst>
                <a:ext uri="{FF2B5EF4-FFF2-40B4-BE49-F238E27FC236}">
                  <a16:creationId xmlns:a16="http://schemas.microsoft.com/office/drawing/2014/main" id="{24DC6BA4-86E8-F04E-88A3-CF3B1B795C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57577" y="2256338"/>
              <a:ext cx="1233424" cy="1233424"/>
            </a:xfrm>
            <a:prstGeom prst="rect">
              <a:avLst/>
            </a:prstGeom>
          </p:spPr>
        </p:pic>
        <p:pic>
          <p:nvPicPr>
            <p:cNvPr id="7" name="Picture 6" descr="20140925usw_logo copy.jpg">
              <a:extLst>
                <a:ext uri="{FF2B5EF4-FFF2-40B4-BE49-F238E27FC236}">
                  <a16:creationId xmlns:a16="http://schemas.microsoft.com/office/drawing/2014/main" id="{713D4702-5EC8-BC44-9249-A40BDCBE8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00384" y="2198250"/>
              <a:ext cx="1904636" cy="1070473"/>
            </a:xfrm>
            <a:prstGeom prst="rect">
              <a:avLst/>
            </a:prstGeom>
          </p:spPr>
        </p:pic>
        <p:pic>
          <p:nvPicPr>
            <p:cNvPr id="8" name="Picture 7" descr="Isles.png">
              <a:extLst>
                <a:ext uri="{FF2B5EF4-FFF2-40B4-BE49-F238E27FC236}">
                  <a16:creationId xmlns:a16="http://schemas.microsoft.com/office/drawing/2014/main" id="{86D5D358-2685-D749-9412-04444B107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14512" y="5426070"/>
              <a:ext cx="1446149" cy="912817"/>
            </a:xfrm>
            <a:prstGeom prst="rect">
              <a:avLst/>
            </a:prstGeom>
          </p:spPr>
        </p:pic>
        <p:pic>
          <p:nvPicPr>
            <p:cNvPr id="9" name="Picture 8" descr="cozen.png">
              <a:extLst>
                <a:ext uri="{FF2B5EF4-FFF2-40B4-BE49-F238E27FC236}">
                  <a16:creationId xmlns:a16="http://schemas.microsoft.com/office/drawing/2014/main" id="{F7B2FFB3-DE0C-C447-85C2-5783FBDF7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31037" y="3297750"/>
              <a:ext cx="2344617" cy="609600"/>
            </a:xfrm>
            <a:prstGeom prst="rect">
              <a:avLst/>
            </a:prstGeom>
          </p:spPr>
        </p:pic>
        <p:pic>
          <p:nvPicPr>
            <p:cNvPr id="10" name="Picture 9" descr="KML.jpeg">
              <a:extLst>
                <a:ext uri="{FF2B5EF4-FFF2-40B4-BE49-F238E27FC236}">
                  <a16:creationId xmlns:a16="http://schemas.microsoft.com/office/drawing/2014/main" id="{FF758EC0-D8AE-3F49-9E01-A9ABE42B0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74175" y="5018087"/>
              <a:ext cx="1295400" cy="1295400"/>
            </a:xfrm>
            <a:prstGeom prst="rect">
              <a:avLst/>
            </a:prstGeom>
          </p:spPr>
        </p:pic>
        <p:pic>
          <p:nvPicPr>
            <p:cNvPr id="12" name="Picture 11" descr="apwu.jpeg">
              <a:extLst>
                <a:ext uri="{FF2B5EF4-FFF2-40B4-BE49-F238E27FC236}">
                  <a16:creationId xmlns:a16="http://schemas.microsoft.com/office/drawing/2014/main" id="{CA2725CA-4583-F347-9E1A-A62F7148BF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70565" y="2715857"/>
              <a:ext cx="2590800" cy="1450848"/>
            </a:xfrm>
            <a:prstGeom prst="rect">
              <a:avLst/>
            </a:prstGeom>
          </p:spPr>
        </p:pic>
        <p:pic>
          <p:nvPicPr>
            <p:cNvPr id="13" name="Picture 12" descr="OFT.jpeg">
              <a:extLst>
                <a:ext uri="{FF2B5EF4-FFF2-40B4-BE49-F238E27FC236}">
                  <a16:creationId xmlns:a16="http://schemas.microsoft.com/office/drawing/2014/main" id="{C3E8CDFD-6D4B-CC4F-9166-2DB821CF0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51342" y="4077514"/>
              <a:ext cx="2506980" cy="767569"/>
            </a:xfrm>
            <a:prstGeom prst="rect">
              <a:avLst/>
            </a:prstGeom>
          </p:spPr>
        </p:pic>
        <p:pic>
          <p:nvPicPr>
            <p:cNvPr id="14" name="Picture 13" descr="CBTUlogo3.jpeg">
              <a:extLst>
                <a:ext uri="{FF2B5EF4-FFF2-40B4-BE49-F238E27FC236}">
                  <a16:creationId xmlns:a16="http://schemas.microsoft.com/office/drawing/2014/main" id="{B07ED5BD-F00F-604A-ADC1-BE46513A7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16220" y="5335642"/>
              <a:ext cx="1112019" cy="1112019"/>
            </a:xfrm>
            <a:prstGeom prst="rect">
              <a:avLst/>
            </a:prstGeom>
          </p:spPr>
        </p:pic>
        <p:pic>
          <p:nvPicPr>
            <p:cNvPr id="18" name="Picture 17" descr="IBT.png">
              <a:extLst>
                <a:ext uri="{FF2B5EF4-FFF2-40B4-BE49-F238E27FC236}">
                  <a16:creationId xmlns:a16="http://schemas.microsoft.com/office/drawing/2014/main" id="{DC5487F5-676C-0742-885A-24A1184D9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51084" y="3936769"/>
              <a:ext cx="1025779" cy="1332992"/>
            </a:xfrm>
            <a:prstGeom prst="rect">
              <a:avLst/>
            </a:prstGeom>
          </p:spPr>
        </p:pic>
        <p:pic>
          <p:nvPicPr>
            <p:cNvPr id="19" name="Picture 18" descr="UAW.png">
              <a:extLst>
                <a:ext uri="{FF2B5EF4-FFF2-40B4-BE49-F238E27FC236}">
                  <a16:creationId xmlns:a16="http://schemas.microsoft.com/office/drawing/2014/main" id="{6AE4B5D6-B2FE-DF41-857E-FA036186C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292082" y="1835754"/>
              <a:ext cx="1215322" cy="1215322"/>
            </a:xfrm>
            <a:prstGeom prst="rect">
              <a:avLst/>
            </a:prstGeom>
          </p:spPr>
        </p:pic>
        <p:pic>
          <p:nvPicPr>
            <p:cNvPr id="20" name="Picture 19" descr="local68.png">
              <a:extLst>
                <a:ext uri="{FF2B5EF4-FFF2-40B4-BE49-F238E27FC236}">
                  <a16:creationId xmlns:a16="http://schemas.microsoft.com/office/drawing/2014/main" id="{966C788B-E335-F840-B0E4-DD54706F5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108824" y="773949"/>
              <a:ext cx="1526809" cy="705060"/>
            </a:xfrm>
            <a:prstGeom prst="rect">
              <a:avLst/>
            </a:prstGeom>
          </p:spPr>
        </p:pic>
        <p:pic>
          <p:nvPicPr>
            <p:cNvPr id="21" name="Picture 20" descr="ntsaflcio.png">
              <a:extLst>
                <a:ext uri="{FF2B5EF4-FFF2-40B4-BE49-F238E27FC236}">
                  <a16:creationId xmlns:a16="http://schemas.microsoft.com/office/drawing/2014/main" id="{D97D5D4D-2774-384D-BC5F-7E449B470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566979" y="3949143"/>
              <a:ext cx="1114425" cy="1114425"/>
            </a:xfrm>
            <a:prstGeom prst="rect">
              <a:avLst/>
            </a:prstGeom>
          </p:spPr>
        </p:pic>
        <p:pic>
          <p:nvPicPr>
            <p:cNvPr id="22" name="Picture 21" descr="rutgers-smlr-logo.png">
              <a:extLst>
                <a:ext uri="{FF2B5EF4-FFF2-40B4-BE49-F238E27FC236}">
                  <a16:creationId xmlns:a16="http://schemas.microsoft.com/office/drawing/2014/main" id="{6D0113A6-D955-6B49-B70C-EAE209A3CB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131037" y="6011594"/>
              <a:ext cx="2211742" cy="695119"/>
            </a:xfrm>
            <a:prstGeom prst="rect">
              <a:avLst/>
            </a:prstGeom>
          </p:spPr>
        </p:pic>
        <p:pic>
          <p:nvPicPr>
            <p:cNvPr id="23" name="Picture 22" descr="SMART.png">
              <a:extLst>
                <a:ext uri="{FF2B5EF4-FFF2-40B4-BE49-F238E27FC236}">
                  <a16:creationId xmlns:a16="http://schemas.microsoft.com/office/drawing/2014/main" id="{1C0396AC-8755-D440-AA99-2CED10AE67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236908" y="3976687"/>
              <a:ext cx="3892804" cy="1080826"/>
            </a:xfrm>
            <a:prstGeom prst="rect">
              <a:avLst/>
            </a:prstGeom>
          </p:spPr>
        </p:pic>
        <p:pic>
          <p:nvPicPr>
            <p:cNvPr id="24" name="Picture 23" descr="CSU.jpg">
              <a:extLst>
                <a:ext uri="{FF2B5EF4-FFF2-40B4-BE49-F238E27FC236}">
                  <a16:creationId xmlns:a16="http://schemas.microsoft.com/office/drawing/2014/main" id="{E4FA940B-751D-8D4F-BA43-04AA05982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51897" y="5018087"/>
              <a:ext cx="1087317" cy="1104900"/>
            </a:xfrm>
            <a:prstGeom prst="rect">
              <a:avLst/>
            </a:prstGeom>
          </p:spPr>
        </p:pic>
        <p:pic>
          <p:nvPicPr>
            <p:cNvPr id="25" name="Picture 24" descr="ILA1422.jpeg">
              <a:extLst>
                <a:ext uri="{FF2B5EF4-FFF2-40B4-BE49-F238E27FC236}">
                  <a16:creationId xmlns:a16="http://schemas.microsoft.com/office/drawing/2014/main" id="{33AFF0D9-5E6B-4F45-9ECE-D59FAFCEA7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90512" y="3742950"/>
              <a:ext cx="1543050" cy="462337"/>
            </a:xfrm>
            <a:prstGeom prst="rect">
              <a:avLst/>
            </a:prstGeom>
          </p:spPr>
        </p:pic>
        <p:pic>
          <p:nvPicPr>
            <p:cNvPr id="26" name="Picture 25" descr="AFSCME4.png">
              <a:extLst>
                <a:ext uri="{FF2B5EF4-FFF2-40B4-BE49-F238E27FC236}">
                  <a16:creationId xmlns:a16="http://schemas.microsoft.com/office/drawing/2014/main" id="{305314B7-DEE4-6747-9C1D-4408F1DC90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3952052" y="4990643"/>
              <a:ext cx="1351293" cy="669292"/>
            </a:xfrm>
            <a:prstGeom prst="rect">
              <a:avLst/>
            </a:prstGeom>
          </p:spPr>
        </p:pic>
        <p:pic>
          <p:nvPicPr>
            <p:cNvPr id="28" name="Picture 27" descr="IBEW.jpeg">
              <a:extLst>
                <a:ext uri="{FF2B5EF4-FFF2-40B4-BE49-F238E27FC236}">
                  <a16:creationId xmlns:a16="http://schemas.microsoft.com/office/drawing/2014/main" id="{6B1E8652-F13F-BF40-A272-40DB5C55EE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461896" y="2708019"/>
              <a:ext cx="1330113" cy="1322764"/>
            </a:xfrm>
            <a:prstGeom prst="rect">
              <a:avLst/>
            </a:prstGeom>
          </p:spPr>
        </p:pic>
        <p:pic>
          <p:nvPicPr>
            <p:cNvPr id="29" name="Picture 28" descr="image.png">
              <a:extLst>
                <a:ext uri="{FF2B5EF4-FFF2-40B4-BE49-F238E27FC236}">
                  <a16:creationId xmlns:a16="http://schemas.microsoft.com/office/drawing/2014/main" id="{6950DA43-3863-E142-85BE-F581871E6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2284316" y="4347956"/>
              <a:ext cx="1167026" cy="926211"/>
            </a:xfrm>
            <a:prstGeom prst="rect">
              <a:avLst/>
            </a:prstGeom>
          </p:spPr>
        </p:pic>
      </p:grpSp>
      <p:sp>
        <p:nvSpPr>
          <p:cNvPr id="32" name="AutoShape 4">
            <a:extLst>
              <a:ext uri="{FF2B5EF4-FFF2-40B4-BE49-F238E27FC236}">
                <a16:creationId xmlns:a16="http://schemas.microsoft.com/office/drawing/2014/main" id="{EABE56A3-1D02-4A49-9AEE-A22DC5627CE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C9102224-B7CA-0D41-B679-0285DFE9237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462149" y="739137"/>
            <a:ext cx="2489200" cy="1130300"/>
          </a:xfrm>
          <a:prstGeom prst="rect">
            <a:avLst/>
          </a:prstGeom>
        </p:spPr>
      </p:pic>
      <p:pic>
        <p:nvPicPr>
          <p:cNvPr id="35" name="Picture 34" descr="AFT-logo.png">
            <a:extLst>
              <a:ext uri="{FF2B5EF4-FFF2-40B4-BE49-F238E27FC236}">
                <a16:creationId xmlns:a16="http://schemas.microsoft.com/office/drawing/2014/main" id="{A8E0676D-89FE-0742-80DB-FB1322098BB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39105" y="521276"/>
            <a:ext cx="1636348" cy="1700995"/>
          </a:xfrm>
          <a:prstGeom prst="rect">
            <a:avLst/>
          </a:prstGeom>
        </p:spPr>
      </p:pic>
      <p:pic>
        <p:nvPicPr>
          <p:cNvPr id="36" name="Picture 35" descr="BOAlogo23.jpeg">
            <a:extLst>
              <a:ext uri="{FF2B5EF4-FFF2-40B4-BE49-F238E27FC236}">
                <a16:creationId xmlns:a16="http://schemas.microsoft.com/office/drawing/2014/main" id="{5B57BCF3-2049-8A47-BE55-AA306460222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145973" y="968482"/>
            <a:ext cx="3206819" cy="464857"/>
          </a:xfrm>
          <a:prstGeom prst="rect">
            <a:avLst/>
          </a:prstGeom>
        </p:spPr>
      </p:pic>
      <p:pic>
        <p:nvPicPr>
          <p:cNvPr id="37" name="Picture 36" descr="logo full (2) (1) copy 2.jpg">
            <a:extLst>
              <a:ext uri="{FF2B5EF4-FFF2-40B4-BE49-F238E27FC236}">
                <a16:creationId xmlns:a16="http://schemas.microsoft.com/office/drawing/2014/main" id="{6F45AEEF-10B1-CA49-97DB-AEB9D7123DAD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60430" y="2218022"/>
            <a:ext cx="2668649" cy="1130300"/>
          </a:xfrm>
          <a:prstGeom prst="rect">
            <a:avLst/>
          </a:prstGeom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50E3C7A1-8C15-384D-B0D9-FD4ED97409C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3A078F-1568-4A46-AD46-42C19D1E772A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149620" y="2185728"/>
            <a:ext cx="1967255" cy="1130300"/>
          </a:xfrm>
          <a:prstGeom prst="rect">
            <a:avLst/>
          </a:prstGeom>
        </p:spPr>
      </p:pic>
      <p:sp>
        <p:nvSpPr>
          <p:cNvPr id="11" name="AutoShape 4">
            <a:extLst>
              <a:ext uri="{FF2B5EF4-FFF2-40B4-BE49-F238E27FC236}">
                <a16:creationId xmlns:a16="http://schemas.microsoft.com/office/drawing/2014/main" id="{EEFAD2ED-DB9C-6645-80CF-285CFC2EA8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29100" y="3086100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0CE3124-5A20-8A44-8557-110282F167DC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277054" y="1732459"/>
            <a:ext cx="1296923" cy="1296923"/>
          </a:xfrm>
          <a:prstGeom prst="rect">
            <a:avLst/>
          </a:prstGeom>
        </p:spPr>
      </p:pic>
      <p:pic>
        <p:nvPicPr>
          <p:cNvPr id="38" name="Picture 37" descr="imo-logo.jpg">
            <a:extLst>
              <a:ext uri="{FF2B5EF4-FFF2-40B4-BE49-F238E27FC236}">
                <a16:creationId xmlns:a16="http://schemas.microsoft.com/office/drawing/2014/main" id="{6AD406C0-0E23-3942-BD8A-AE1F6742632D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786163" y="2244736"/>
            <a:ext cx="2079676" cy="141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2854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3346177D-ADC4-4968-B747-5CFCD390B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478D03-24B9-F94A-B3DB-1F8623489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609599"/>
            <a:ext cx="8458200" cy="629262"/>
          </a:xfrm>
          <a:solidFill>
            <a:schemeClr val="accent1">
              <a:lumMod val="50000"/>
            </a:schemeClr>
          </a:solidFill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b">
            <a:normAutofit fontScale="90000"/>
          </a:bodyPr>
          <a:lstStyle/>
          <a:p>
            <a:r>
              <a:rPr lang="en-US" sz="3500" b="1" dirty="0"/>
              <a:t>INSTRUCTIONS FOR WORKING LUNCH</a:t>
            </a:r>
          </a:p>
        </p:txBody>
      </p:sp>
      <p:pic>
        <p:nvPicPr>
          <p:cNvPr id="5" name="Picture 4" descr="White Disposable Take Out Lunch Boxes w. Vents - 9 x 5 x 4 in. (200 / case)">
            <a:extLst>
              <a:ext uri="{FF2B5EF4-FFF2-40B4-BE49-F238E27FC236}">
                <a16:creationId xmlns:a16="http://schemas.microsoft.com/office/drawing/2014/main" id="{BC67F14F-2A93-E54E-874B-455ECDD91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1097" y="1759590"/>
            <a:ext cx="2907124" cy="290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44CF6F-4F75-2F4B-BA87-ED905AA61E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6200" y="1543660"/>
            <a:ext cx="4800600" cy="4552340"/>
          </a:xfrm>
        </p:spPr>
        <p:txBody>
          <a:bodyPr anchor="t"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1600" b="1" dirty="0"/>
              <a:t>Instructions for Working Lunch</a:t>
            </a:r>
          </a:p>
          <a:p>
            <a:pPr marL="0" indent="0">
              <a:lnSpc>
                <a:spcPct val="90000"/>
              </a:lnSpc>
              <a:buNone/>
            </a:pPr>
            <a:endParaRPr lang="en-US" sz="1600" b="1" dirty="0"/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1600" b="1" dirty="0"/>
              <a:t>Group by Region - </a:t>
            </a:r>
            <a:r>
              <a:rPr lang="en-US" sz="1600" i="1" dirty="0"/>
              <a:t>Try to group by legislative districts or contiguous clusters of districts.</a:t>
            </a:r>
            <a:r>
              <a:rPr lang="en-US" sz="1600" b="1" dirty="0"/>
              <a:t> 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1600" b="1" dirty="0"/>
              <a:t>Select your LUNCH</a:t>
            </a:r>
            <a:endParaRPr lang="en-US" sz="1600" i="1" dirty="0"/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1600" b="1" dirty="0"/>
              <a:t>Discuss - </a:t>
            </a:r>
            <a:r>
              <a:rPr lang="en-US" sz="1600" dirty="0"/>
              <a:t>share feedback on presentation so far. 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1600" b="1" dirty="0"/>
              <a:t>Review - </a:t>
            </a:r>
            <a:r>
              <a:rPr lang="en-US" sz="1600" dirty="0"/>
              <a:t>upcoming policy proposals. 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1600" b="1" dirty="0"/>
              <a:t>Immediate Action – </a:t>
            </a:r>
            <a:r>
              <a:rPr lang="en-US" sz="1600" dirty="0"/>
              <a:t>create plan to engage your district legislators, Governor, Education Commissioner etc. until November 2nd.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1600" b="1" dirty="0"/>
              <a:t>Choose Leader - </a:t>
            </a:r>
            <a:r>
              <a:rPr lang="en-US" sz="1600" dirty="0"/>
              <a:t>to report back after lunch.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844A943-BF79-4FEA-ABB1-3BD54D236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9144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90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6437CC72-F4A8-4DC3-AFAB-D22C482C8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8950" y="6400799"/>
            <a:ext cx="6115048" cy="456772"/>
          </a:xfrm>
          <a:prstGeom prst="rect">
            <a:avLst/>
          </a:prstGeom>
          <a:gradFill>
            <a:gsLst>
              <a:gs pos="0">
                <a:srgbClr val="000000">
                  <a:alpha val="50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0683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0ECF191F-8D1E-FD42-8F9F-887907868E20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1499718"/>
              </p:ext>
            </p:extLst>
          </p:nvPr>
        </p:nvGraphicFramePr>
        <p:xfrm>
          <a:off x="2228004" y="76201"/>
          <a:ext cx="4629996" cy="670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20" name="Document" r:id="rId3" imgW="6604000" imgH="9791700" progId="Word.Document.12">
                  <p:embed/>
                </p:oleObj>
              </mc:Choice>
              <mc:Fallback>
                <p:oleObj name="Document" r:id="rId3" imgW="6604000" imgH="9791700" progId="Word.Document.12">
                  <p:embed/>
                  <p:pic>
                    <p:nvPicPr>
                      <p:cNvPr id="9" name="Content Placeholder 8">
                        <a:extLst>
                          <a:ext uri="{FF2B5EF4-FFF2-40B4-BE49-F238E27FC236}">
                            <a16:creationId xmlns:a16="http://schemas.microsoft.com/office/drawing/2014/main" id="{0ECF191F-8D1E-FD42-8F9F-887907868E2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28004" y="76201"/>
                        <a:ext cx="4629996" cy="67056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666894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3346177D-ADC4-4968-B747-5CFCD390B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844A943-BF79-4FEA-ABB1-3BD54D236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9144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90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6437CC72-F4A8-4DC3-AFAB-D22C482C8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8950" y="6400799"/>
            <a:ext cx="6115048" cy="456772"/>
          </a:xfrm>
          <a:prstGeom prst="rect">
            <a:avLst/>
          </a:prstGeom>
          <a:gradFill>
            <a:gsLst>
              <a:gs pos="0">
                <a:srgbClr val="000000">
                  <a:alpha val="50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099C9BC-28AD-497D-BC67-24DDAC6737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228600"/>
            <a:ext cx="8382000" cy="6171772"/>
          </a:xfrm>
        </p:spPr>
        <p:txBody>
          <a:bodyPr numCol="2"/>
          <a:lstStyle/>
          <a:p>
            <a:pPr marL="0" indent="0">
              <a:buNone/>
            </a:pPr>
            <a:r>
              <a:rPr lang="en-US" sz="2200" b="1" u="heavy" dirty="0">
                <a:uFill>
                  <a:solidFill>
                    <a:schemeClr val="accent5">
                      <a:lumMod val="90000"/>
                    </a:schemeClr>
                  </a:solidFill>
                </a:uFill>
              </a:rPr>
              <a:t>Community Organizing Districts</a:t>
            </a:r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r>
              <a:rPr lang="en-US" sz="1400" b="1" dirty="0"/>
              <a:t>Atlantic /  South Shore Organizing District *</a:t>
            </a:r>
            <a:endParaRPr lang="en-US" sz="1400" dirty="0"/>
          </a:p>
          <a:p>
            <a:pPr marL="0" indent="0">
              <a:buNone/>
            </a:pPr>
            <a:r>
              <a:rPr lang="en-US" sz="1400" dirty="0"/>
              <a:t>Legislative Districts: 1, 2</a:t>
            </a:r>
          </a:p>
          <a:p>
            <a:pPr marL="0" indent="0">
              <a:buNone/>
            </a:pPr>
            <a:r>
              <a:rPr lang="en-US" sz="1400" dirty="0"/>
              <a:t>Counties: Cape May, Cumberland, Atlantic</a:t>
            </a:r>
          </a:p>
          <a:p>
            <a:pPr marL="0" indent="0">
              <a:buNone/>
            </a:pPr>
            <a:r>
              <a:rPr lang="en-US" sz="1400" dirty="0"/>
              <a:t> </a:t>
            </a:r>
          </a:p>
          <a:p>
            <a:pPr marL="0" indent="0">
              <a:buNone/>
            </a:pPr>
            <a:r>
              <a:rPr lang="en-US" sz="1400" b="1" dirty="0"/>
              <a:t>Capitol Region Organizing District *</a:t>
            </a:r>
            <a:endParaRPr lang="en-US" sz="1400" dirty="0"/>
          </a:p>
          <a:p>
            <a:pPr marL="0" indent="0">
              <a:buNone/>
            </a:pPr>
            <a:r>
              <a:rPr lang="en-US" sz="1400" dirty="0"/>
              <a:t>Legislative Districts: 14, 15</a:t>
            </a:r>
          </a:p>
          <a:p>
            <a:pPr marL="0" indent="0">
              <a:buNone/>
            </a:pPr>
            <a:r>
              <a:rPr lang="en-US" sz="1400" dirty="0"/>
              <a:t>Counties: Mercer, Middlesex</a:t>
            </a:r>
          </a:p>
          <a:p>
            <a:pPr marL="0" indent="0">
              <a:buNone/>
            </a:pPr>
            <a:r>
              <a:rPr lang="en-US" sz="1400" dirty="0"/>
              <a:t>Key Legislators: Turner, Greenstein, DeAngelo</a:t>
            </a:r>
          </a:p>
          <a:p>
            <a:pPr marL="0" indent="0">
              <a:buNone/>
            </a:pPr>
            <a:r>
              <a:rPr lang="en-US" sz="1400" dirty="0"/>
              <a:t> </a:t>
            </a:r>
          </a:p>
          <a:p>
            <a:pPr marL="0" indent="0">
              <a:buNone/>
            </a:pPr>
            <a:r>
              <a:rPr lang="en-US" sz="1400" b="1" dirty="0"/>
              <a:t>Hudson River Organizing District</a:t>
            </a:r>
            <a:endParaRPr lang="en-US" sz="1400" dirty="0"/>
          </a:p>
          <a:p>
            <a:pPr marL="0" indent="0">
              <a:buNone/>
            </a:pPr>
            <a:r>
              <a:rPr lang="en-US" sz="1400" dirty="0"/>
              <a:t>Legislative Districts: 31, 32, 33, 35, 36, 37, 38</a:t>
            </a:r>
          </a:p>
          <a:p>
            <a:pPr marL="0" indent="0">
              <a:buNone/>
            </a:pPr>
            <a:r>
              <a:rPr lang="en-US" sz="1400" dirty="0"/>
              <a:t>Counties: Hudson, Bergen</a:t>
            </a:r>
          </a:p>
          <a:p>
            <a:pPr marL="0" indent="0">
              <a:buNone/>
            </a:pPr>
            <a:r>
              <a:rPr lang="en-US" sz="1400" dirty="0"/>
              <a:t>Key Legislators: Cunningham</a:t>
            </a:r>
          </a:p>
          <a:p>
            <a:pPr marL="0" indent="0">
              <a:buNone/>
            </a:pPr>
            <a:r>
              <a:rPr lang="en-US" sz="1400" b="1" dirty="0"/>
              <a:t> </a:t>
            </a:r>
            <a:endParaRPr lang="en-US" sz="1400" dirty="0"/>
          </a:p>
          <a:p>
            <a:pPr marL="0" indent="0">
              <a:buNone/>
            </a:pPr>
            <a:r>
              <a:rPr lang="en-US" sz="1400" b="1" dirty="0"/>
              <a:t>Jersey Shore Organizing District</a:t>
            </a:r>
            <a:endParaRPr lang="en-US" sz="1400" dirty="0"/>
          </a:p>
          <a:p>
            <a:pPr marL="0" indent="0">
              <a:buNone/>
            </a:pPr>
            <a:r>
              <a:rPr lang="en-US" sz="1400" dirty="0"/>
              <a:t>Legislative Districts: 11</a:t>
            </a:r>
          </a:p>
          <a:p>
            <a:pPr marL="0" indent="0">
              <a:buNone/>
            </a:pPr>
            <a:r>
              <a:rPr lang="en-US" sz="1400" dirty="0"/>
              <a:t>Counties: Monmouth</a:t>
            </a:r>
          </a:p>
          <a:p>
            <a:pPr marL="0" indent="0">
              <a:buNone/>
            </a:pPr>
            <a:r>
              <a:rPr lang="en-US" sz="1400" b="1" dirty="0"/>
              <a:t> </a:t>
            </a:r>
          </a:p>
          <a:p>
            <a:pPr marL="0" indent="0">
              <a:buNone/>
            </a:pPr>
            <a:r>
              <a:rPr lang="en-US" sz="1400" dirty="0"/>
              <a:t>* Established organizing capacity</a:t>
            </a:r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r>
              <a:rPr lang="en-US" sz="1400" b="1" dirty="0"/>
              <a:t>Lower Delaware Organizing District *</a:t>
            </a:r>
            <a:endParaRPr lang="en-US" sz="1400" dirty="0"/>
          </a:p>
          <a:p>
            <a:pPr marL="0" indent="0">
              <a:buNone/>
            </a:pPr>
            <a:r>
              <a:rPr lang="en-US" sz="1400" dirty="0"/>
              <a:t>Legislative Districts: 6, 7</a:t>
            </a:r>
          </a:p>
          <a:p>
            <a:pPr marL="0" indent="0">
              <a:buNone/>
            </a:pPr>
            <a:r>
              <a:rPr lang="en-US" sz="1400" dirty="0"/>
              <a:t>Counties: Camden, Burlington</a:t>
            </a:r>
          </a:p>
          <a:p>
            <a:pPr marL="0" indent="0">
              <a:buNone/>
            </a:pPr>
            <a:r>
              <a:rPr lang="en-US" sz="1400" dirty="0"/>
              <a:t>Key Legislators: Beach, </a:t>
            </a:r>
            <a:r>
              <a:rPr lang="en-US" sz="1400" dirty="0" err="1"/>
              <a:t>Lampitt</a:t>
            </a:r>
            <a:endParaRPr lang="en-US" sz="1400" dirty="0"/>
          </a:p>
          <a:p>
            <a:pPr marL="0" indent="0">
              <a:buNone/>
            </a:pPr>
            <a:r>
              <a:rPr lang="en-US" sz="1400" b="1" dirty="0"/>
              <a:t> </a:t>
            </a:r>
            <a:endParaRPr lang="en-US" sz="1400" dirty="0"/>
          </a:p>
          <a:p>
            <a:pPr marL="0" indent="0">
              <a:buNone/>
            </a:pPr>
            <a:r>
              <a:rPr lang="en-US" sz="1400" b="1" dirty="0"/>
              <a:t>Mid Jersey Organizing District</a:t>
            </a:r>
            <a:endParaRPr lang="en-US" sz="1400" dirty="0"/>
          </a:p>
          <a:p>
            <a:pPr marL="0" indent="0">
              <a:buNone/>
            </a:pPr>
            <a:r>
              <a:rPr lang="en-US" sz="1400" dirty="0"/>
              <a:t>Legislative Districts: 16, 17, 18, 19, 22</a:t>
            </a:r>
          </a:p>
          <a:p>
            <a:pPr marL="0" indent="0">
              <a:buNone/>
            </a:pPr>
            <a:r>
              <a:rPr lang="en-US" sz="1400" dirty="0"/>
              <a:t>Counties: Somerset, Hunterdon, Middlesex</a:t>
            </a:r>
          </a:p>
          <a:p>
            <a:pPr marL="0" indent="0">
              <a:buNone/>
            </a:pPr>
            <a:r>
              <a:rPr lang="en-US" sz="1400" dirty="0"/>
              <a:t>Key Legislators: Coughlin</a:t>
            </a:r>
          </a:p>
          <a:p>
            <a:pPr marL="0" indent="0">
              <a:buNone/>
            </a:pPr>
            <a:r>
              <a:rPr lang="en-US" sz="1400" dirty="0"/>
              <a:t> </a:t>
            </a:r>
          </a:p>
          <a:p>
            <a:pPr marL="0" indent="0">
              <a:buNone/>
            </a:pPr>
            <a:r>
              <a:rPr lang="en-US" sz="1400" b="1" dirty="0"/>
              <a:t>Northeast Region Organizing District *</a:t>
            </a:r>
            <a:endParaRPr lang="en-US" sz="1400" dirty="0"/>
          </a:p>
          <a:p>
            <a:pPr marL="0" indent="0">
              <a:buNone/>
            </a:pPr>
            <a:r>
              <a:rPr lang="en-US" sz="1400" dirty="0"/>
              <a:t>Legislative Districts: 20, 21, 22, 27, 28, 29, 34, 35, 38</a:t>
            </a:r>
          </a:p>
          <a:p>
            <a:pPr marL="0" indent="0">
              <a:buNone/>
            </a:pPr>
            <a:r>
              <a:rPr lang="en-US" sz="1400" dirty="0"/>
              <a:t>Counties: Union, Essex, Passaic</a:t>
            </a:r>
          </a:p>
          <a:p>
            <a:pPr marL="0" indent="0">
              <a:buNone/>
            </a:pPr>
            <a:r>
              <a:rPr lang="en-US" sz="1400" dirty="0"/>
              <a:t>Key Legislators: Ruiz, </a:t>
            </a:r>
            <a:r>
              <a:rPr lang="en-US" sz="1400" dirty="0" err="1"/>
              <a:t>Cryan</a:t>
            </a:r>
            <a:r>
              <a:rPr lang="en-US" sz="1400" dirty="0"/>
              <a:t>, </a:t>
            </a:r>
            <a:r>
              <a:rPr lang="en-US" sz="1400" dirty="0" err="1"/>
              <a:t>Jasey</a:t>
            </a:r>
            <a:r>
              <a:rPr lang="en-US" sz="1400" dirty="0"/>
              <a:t>, Caputo, Rice, Wimberly</a:t>
            </a:r>
          </a:p>
          <a:p>
            <a:pPr marL="0" indent="0">
              <a:buNone/>
            </a:pPr>
            <a:r>
              <a:rPr lang="en-US" sz="1400" dirty="0"/>
              <a:t> </a:t>
            </a:r>
          </a:p>
          <a:p>
            <a:pPr marL="0" indent="0">
              <a:buNone/>
            </a:pPr>
            <a:r>
              <a:rPr lang="en-US" sz="1400" b="1" dirty="0"/>
              <a:t>Southern Region Organizing District *</a:t>
            </a:r>
            <a:endParaRPr lang="en-US" sz="1400" dirty="0"/>
          </a:p>
          <a:p>
            <a:pPr marL="0" indent="0">
              <a:buNone/>
            </a:pPr>
            <a:r>
              <a:rPr lang="en-US" sz="1400" dirty="0"/>
              <a:t>Legislative Districts: 3, 4, 5</a:t>
            </a:r>
          </a:p>
          <a:p>
            <a:pPr marL="0" indent="0">
              <a:buNone/>
            </a:pPr>
            <a:r>
              <a:rPr lang="en-US" sz="1400" dirty="0"/>
              <a:t>Counties: Salem, Gloucester, Cumberland, Camden</a:t>
            </a:r>
          </a:p>
          <a:p>
            <a:pPr marL="0" indent="0">
              <a:buNone/>
            </a:pPr>
            <a:r>
              <a:rPr lang="en-US" sz="1400" dirty="0"/>
              <a:t>Key Legislators: Sweeney, </a:t>
            </a:r>
            <a:r>
              <a:rPr lang="en-US" sz="1400" dirty="0" err="1"/>
              <a:t>Burzichell</a:t>
            </a:r>
            <a:endParaRPr lang="en-US" sz="1400" dirty="0"/>
          </a:p>
          <a:p>
            <a:pPr marL="0" indent="0">
              <a:buNone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805442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44" name="Rectangle 134">
            <a:extLst>
              <a:ext uri="{FF2B5EF4-FFF2-40B4-BE49-F238E27FC236}">
                <a16:creationId xmlns:a16="http://schemas.microsoft.com/office/drawing/2014/main" id="{0CCC4BA0-1298-4DBD-86F1-B51D8C9D3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9144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478D03-24B9-F94A-B3DB-1F8623489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57200"/>
            <a:ext cx="4744614" cy="666643"/>
          </a:xfrm>
          <a:solidFill>
            <a:schemeClr val="accent1">
              <a:lumMod val="50000"/>
            </a:schemeClr>
          </a:solidFill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b">
            <a:normAutofit/>
          </a:bodyPr>
          <a:lstStyle/>
          <a:p>
            <a:r>
              <a:rPr lang="en-US" sz="3500" b="1" dirty="0"/>
              <a:t>BREAK FOR LUNCH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44CF6F-4F75-2F4B-BA87-ED905AA61E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90710"/>
            <a:ext cx="4744614" cy="4652890"/>
          </a:xfrm>
        </p:spPr>
        <p:txBody>
          <a:bodyPr anchor="t"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1800" b="1" dirty="0"/>
              <a:t>Instructions for Working Lunch</a:t>
            </a:r>
          </a:p>
          <a:p>
            <a:pPr marL="0" indent="0">
              <a:lnSpc>
                <a:spcPct val="90000"/>
              </a:lnSpc>
              <a:buNone/>
            </a:pPr>
            <a:endParaRPr lang="en-US" sz="1400" b="1" dirty="0"/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1800" b="1" dirty="0"/>
              <a:t>Group by Region - </a:t>
            </a:r>
            <a:r>
              <a:rPr lang="en-US" sz="1800" i="1" dirty="0"/>
              <a:t>Try to group by legislative districts or contiguous clusters of districts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1800" b="1" dirty="0"/>
              <a:t>Select your LUNCH</a:t>
            </a:r>
            <a:endParaRPr lang="en-US" sz="1800" i="1" dirty="0"/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1800" b="1" dirty="0"/>
              <a:t>Discuss -</a:t>
            </a:r>
            <a:r>
              <a:rPr lang="en-US" sz="1800" dirty="0"/>
              <a:t> Share feedback on presentation so far. 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1800" b="1" dirty="0"/>
              <a:t>Review - </a:t>
            </a:r>
            <a:r>
              <a:rPr lang="en-US" sz="1800" dirty="0"/>
              <a:t>upcoming policy proposals. 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1800" b="1" dirty="0"/>
              <a:t>Immediate Action - </a:t>
            </a:r>
            <a:r>
              <a:rPr lang="en-US" sz="1800" dirty="0"/>
              <a:t>Create plan to engage your district legislators, Governor, Education Commissioner </a:t>
            </a:r>
            <a:r>
              <a:rPr lang="en-US" sz="1800" dirty="0" err="1"/>
              <a:t>etc</a:t>
            </a:r>
            <a:r>
              <a:rPr lang="en-US" sz="1800" dirty="0"/>
              <a:t> until Nov 2nd.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1800" b="1" dirty="0"/>
              <a:t>Choose a leader - </a:t>
            </a:r>
            <a:r>
              <a:rPr lang="en-US" sz="1800" dirty="0"/>
              <a:t>to report back after lunch.</a:t>
            </a:r>
          </a:p>
        </p:txBody>
      </p:sp>
      <p:pic>
        <p:nvPicPr>
          <p:cNvPr id="10242" name="Picture 2" descr="5 Lunch Break Ideas To Increase Your Productivity – Welcome to Career  Advisor">
            <a:extLst>
              <a:ext uri="{FF2B5EF4-FFF2-40B4-BE49-F238E27FC236}">
                <a16:creationId xmlns:a16="http://schemas.microsoft.com/office/drawing/2014/main" id="{B6DD55ED-4015-964A-B0C2-30672716C2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2" r="27298" b="-1"/>
          <a:stretch/>
        </p:blipFill>
        <p:spPr bwMode="auto">
          <a:xfrm>
            <a:off x="5430414" y="1123843"/>
            <a:ext cx="3332586" cy="4443447"/>
          </a:xfrm>
          <a:custGeom>
            <a:avLst/>
            <a:gdLst/>
            <a:ahLst/>
            <a:cxnLst/>
            <a:rect l="l" t="t" r="r" b="b"/>
            <a:pathLst>
              <a:path w="4694238" h="4694238">
                <a:moveTo>
                  <a:pt x="2347119" y="0"/>
                </a:moveTo>
                <a:cubicBezTo>
                  <a:pt x="3643397" y="0"/>
                  <a:pt x="4694238" y="1050841"/>
                  <a:pt x="4694238" y="2347119"/>
                </a:cubicBezTo>
                <a:cubicBezTo>
                  <a:pt x="4694238" y="3643397"/>
                  <a:pt x="3643397" y="4694238"/>
                  <a:pt x="2347119" y="4694238"/>
                </a:cubicBezTo>
                <a:cubicBezTo>
                  <a:pt x="1050841" y="4694238"/>
                  <a:pt x="0" y="3643397"/>
                  <a:pt x="0" y="2347119"/>
                </a:cubicBezTo>
                <a:cubicBezTo>
                  <a:pt x="0" y="1050841"/>
                  <a:pt x="1050841" y="0"/>
                  <a:pt x="234711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5" name="Rectangle 136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9144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6" name="Rectangle 138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8950" y="6400799"/>
            <a:ext cx="611504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092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0CCC4BA0-1298-4DBD-86F1-B51D8C9D3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9144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478D03-24B9-F94A-B3DB-1F8623489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461710"/>
            <a:ext cx="4960620" cy="102701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b="1" dirty="0"/>
              <a:t>Congresswoman Bonnie Watson Coleman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44CF6F-4F75-2F4B-BA87-ED905AA61E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860" y="1884009"/>
            <a:ext cx="5105400" cy="3535083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4000" b="1" i="1" dirty="0"/>
              <a:t>“The Call to Act &amp; </a:t>
            </a:r>
          </a:p>
          <a:p>
            <a:pPr marL="0" indent="0">
              <a:buNone/>
            </a:pPr>
            <a:r>
              <a:rPr lang="en-US" sz="4000" b="1" i="1" dirty="0"/>
              <a:t>the Courage to Lead”</a:t>
            </a:r>
          </a:p>
          <a:p>
            <a:pPr marL="0" indent="0">
              <a:buNone/>
            </a:pPr>
            <a:endParaRPr lang="en-US" sz="2400" i="1" dirty="0"/>
          </a:p>
          <a:p>
            <a:pPr marL="0" indent="0" algn="ctr">
              <a:buNone/>
            </a:pPr>
            <a:r>
              <a:rPr lang="en-US" sz="2400" i="1" dirty="0"/>
              <a:t>What it takes to WIN</a:t>
            </a:r>
          </a:p>
          <a:p>
            <a:pPr marL="0" indent="0">
              <a:buNone/>
            </a:pPr>
            <a:endParaRPr lang="en-US" sz="2400" i="1" dirty="0"/>
          </a:p>
        </p:txBody>
      </p:sp>
      <p:pic>
        <p:nvPicPr>
          <p:cNvPr id="11266" name="Picture 2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8BEF7397-148E-B04B-8455-D01D1E6020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4241"/>
          <a:stretch/>
        </p:blipFill>
        <p:spPr bwMode="auto">
          <a:xfrm>
            <a:off x="5430414" y="975645"/>
            <a:ext cx="3332586" cy="4443447"/>
          </a:xfrm>
          <a:custGeom>
            <a:avLst/>
            <a:gdLst/>
            <a:ahLst/>
            <a:cxnLst/>
            <a:rect l="l" t="t" r="r" b="b"/>
            <a:pathLst>
              <a:path w="4694238" h="4694238">
                <a:moveTo>
                  <a:pt x="2347119" y="0"/>
                </a:moveTo>
                <a:cubicBezTo>
                  <a:pt x="3643397" y="0"/>
                  <a:pt x="4694238" y="1050841"/>
                  <a:pt x="4694238" y="2347119"/>
                </a:cubicBezTo>
                <a:cubicBezTo>
                  <a:pt x="4694238" y="3643397"/>
                  <a:pt x="3643397" y="4694238"/>
                  <a:pt x="2347119" y="4694238"/>
                </a:cubicBezTo>
                <a:cubicBezTo>
                  <a:pt x="1050841" y="4694238"/>
                  <a:pt x="0" y="3643397"/>
                  <a:pt x="0" y="2347119"/>
                </a:cubicBezTo>
                <a:cubicBezTo>
                  <a:pt x="0" y="1050841"/>
                  <a:pt x="1050841" y="0"/>
                  <a:pt x="234711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Rectangle 136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9144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8950" y="6400799"/>
            <a:ext cx="611504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7126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: Top Corners Rounded 34">
            <a:extLst>
              <a:ext uri="{FF2B5EF4-FFF2-40B4-BE49-F238E27FC236}">
                <a16:creationId xmlns:a16="http://schemas.microsoft.com/office/drawing/2014/main" id="{A06622B5-0D3E-459F-977C-302B9D998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8283" y="678426"/>
            <a:ext cx="2932144" cy="2895578"/>
          </a:xfrm>
          <a:prstGeom prst="round2SameRect">
            <a:avLst>
              <a:gd name="adj1" fmla="val 4735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7" name="Rectangle: Top Corners Rounded 36">
            <a:extLst>
              <a:ext uri="{FF2B5EF4-FFF2-40B4-BE49-F238E27FC236}">
                <a16:creationId xmlns:a16="http://schemas.microsoft.com/office/drawing/2014/main" id="{B22EB6A2-EE25-4D0A-B8F7-560339BF7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117867" y="-1"/>
            <a:ext cx="3249409" cy="3130998"/>
          </a:xfrm>
          <a:prstGeom prst="round2SameRect">
            <a:avLst>
              <a:gd name="adj1" fmla="val 3211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9" name="Rectangle: Top Corners Rounded 38">
            <a:extLst>
              <a:ext uri="{FF2B5EF4-FFF2-40B4-BE49-F238E27FC236}">
                <a16:creationId xmlns:a16="http://schemas.microsoft.com/office/drawing/2014/main" id="{03EE06E7-68E3-478C-8B9B-551876F1B7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336412" y="1907413"/>
            <a:ext cx="5054856" cy="2560320"/>
          </a:xfrm>
          <a:prstGeom prst="round2SameRect">
            <a:avLst>
              <a:gd name="adj1" fmla="val 3803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14226603-EAF6-42D9-A8CD-9B7E6EA442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73" t="6503" r="7890" b="54316"/>
          <a:stretch/>
        </p:blipFill>
        <p:spPr bwMode="auto">
          <a:xfrm>
            <a:off x="2852539" y="107697"/>
            <a:ext cx="4054867" cy="3286897"/>
          </a:xfrm>
          <a:prstGeom prst="rect">
            <a:avLst/>
          </a:prstGeom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8794C665-C384-46E4-B218-979D1FBB2A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1" r="13476" b="-2"/>
          <a:stretch/>
        </p:blipFill>
        <p:spPr bwMode="auto">
          <a:xfrm>
            <a:off x="7113783" y="1407558"/>
            <a:ext cx="1801617" cy="3498352"/>
          </a:xfrm>
          <a:custGeom>
            <a:avLst/>
            <a:gdLst/>
            <a:ahLst/>
            <a:cxnLst/>
            <a:rect l="l" t="t" r="r" b="b"/>
            <a:pathLst>
              <a:path w="3246120" h="4727448">
                <a:moveTo>
                  <a:pt x="75732" y="0"/>
                </a:moveTo>
                <a:lnTo>
                  <a:pt x="3246120" y="0"/>
                </a:lnTo>
                <a:lnTo>
                  <a:pt x="3246120" y="4727448"/>
                </a:lnTo>
                <a:lnTo>
                  <a:pt x="75732" y="4727448"/>
                </a:lnTo>
                <a:cubicBezTo>
                  <a:pt x="33906" y="4727448"/>
                  <a:pt x="0" y="4693542"/>
                  <a:pt x="0" y="4651716"/>
                </a:cubicBezTo>
                <a:lnTo>
                  <a:pt x="0" y="75732"/>
                </a:lnTo>
                <a:cubicBezTo>
                  <a:pt x="0" y="33906"/>
                  <a:pt x="33906" y="0"/>
                  <a:pt x="75732" y="0"/>
                </a:cubicBezTo>
                <a:close/>
              </a:path>
            </a:pathLst>
          </a:custGeom>
          <a:solidFill>
            <a:srgbClr val="000000">
              <a:shade val="95000"/>
            </a:srgbClr>
          </a:solidFill>
          <a:ln w="76200">
            <a:solidFill>
              <a:schemeClr val="accent1">
                <a:lumMod val="50000"/>
              </a:schemeClr>
            </a:solidFill>
          </a:ln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F19C2C48-D727-413E-81BC-20AAAD7288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4" r="2" b="28273"/>
          <a:stretch/>
        </p:blipFill>
        <p:spPr bwMode="auto">
          <a:xfrm>
            <a:off x="3415928" y="3684399"/>
            <a:ext cx="2560319" cy="2408238"/>
          </a:xfrm>
          <a:custGeom>
            <a:avLst/>
            <a:gdLst/>
            <a:ahLst/>
            <a:cxnLst/>
            <a:rect l="l" t="t" r="r" b="b"/>
            <a:pathLst>
              <a:path w="3694176" h="2606040">
                <a:moveTo>
                  <a:pt x="0" y="0"/>
                </a:moveTo>
                <a:lnTo>
                  <a:pt x="3578728" y="0"/>
                </a:lnTo>
                <a:cubicBezTo>
                  <a:pt x="3642488" y="0"/>
                  <a:pt x="3694176" y="51688"/>
                  <a:pt x="3694176" y="115448"/>
                </a:cubicBezTo>
                <a:lnTo>
                  <a:pt x="3694176" y="2490592"/>
                </a:lnTo>
                <a:cubicBezTo>
                  <a:pt x="3694176" y="2554352"/>
                  <a:pt x="3642488" y="2606040"/>
                  <a:pt x="3578728" y="2606040"/>
                </a:cubicBezTo>
                <a:lnTo>
                  <a:pt x="0" y="2606040"/>
                </a:lnTo>
                <a:close/>
              </a:path>
            </a:pathLst>
          </a:custGeom>
          <a:solidFill>
            <a:srgbClr val="000000">
              <a:shade val="95000"/>
            </a:srgbClr>
          </a:solidFill>
          <a:effectLst>
            <a:softEdge rad="63500"/>
          </a:effec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FE3F30D7-F57D-4E01-A2B2-56DB1F5235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7" r="-1" b="25492"/>
          <a:stretch/>
        </p:blipFill>
        <p:spPr bwMode="auto">
          <a:xfrm>
            <a:off x="198615" y="1294675"/>
            <a:ext cx="2437520" cy="2404129"/>
          </a:xfrm>
          <a:custGeom>
            <a:avLst/>
            <a:gdLst/>
            <a:ahLst/>
            <a:cxnLst/>
            <a:rect l="l" t="t" r="r" b="b"/>
            <a:pathLst>
              <a:path w="4005072" h="2962656">
                <a:moveTo>
                  <a:pt x="0" y="0"/>
                </a:moveTo>
                <a:lnTo>
                  <a:pt x="4005072" y="0"/>
                </a:lnTo>
                <a:lnTo>
                  <a:pt x="4005072" y="2867525"/>
                </a:lnTo>
                <a:cubicBezTo>
                  <a:pt x="4005072" y="2920064"/>
                  <a:pt x="3962480" y="2962656"/>
                  <a:pt x="3909941" y="2962656"/>
                </a:cubicBezTo>
                <a:lnTo>
                  <a:pt x="95131" y="2962656"/>
                </a:lnTo>
                <a:cubicBezTo>
                  <a:pt x="42592" y="2962656"/>
                  <a:pt x="0" y="2920064"/>
                  <a:pt x="0" y="2867525"/>
                </a:cubicBezTo>
                <a:close/>
              </a:path>
            </a:pathLst>
          </a:custGeom>
          <a:ln w="76200"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E9DB793-FC3F-4B62-940C-91A2DA673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519" y="3962400"/>
            <a:ext cx="2459090" cy="14049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900" b="1" dirty="0"/>
              <a:t>Marie </a:t>
            </a:r>
            <a:r>
              <a:rPr lang="en-US" sz="1900" b="1" dirty="0" err="1"/>
              <a:t>Blistan</a:t>
            </a:r>
            <a:endParaRPr lang="en-US" sz="1900" b="1" dirty="0"/>
          </a:p>
          <a:p>
            <a:pPr marL="0" indent="0">
              <a:buNone/>
            </a:pPr>
            <a:r>
              <a:rPr lang="en-US" sz="1900" i="1" dirty="0"/>
              <a:t>Immediate Past President, New Jersey Education Association</a:t>
            </a:r>
          </a:p>
          <a:p>
            <a:endParaRPr lang="en-US" sz="1900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E18E78A3-4556-4ADD-A97F-D4DB932535D5}"/>
              </a:ext>
            </a:extLst>
          </p:cNvPr>
          <p:cNvSpPr txBox="1">
            <a:spLocks/>
          </p:cNvSpPr>
          <p:nvPr/>
        </p:nvSpPr>
        <p:spPr bwMode="auto">
          <a:xfrm>
            <a:off x="6477001" y="5105400"/>
            <a:ext cx="2667000" cy="1663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4" charset="-128"/>
                <a:cs typeface="ＭＳ Ｐゴシック" pitchFamily="4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1900" b="1" kern="0" dirty="0"/>
              <a:t>Assemblywoman </a:t>
            </a:r>
          </a:p>
          <a:p>
            <a:pPr marL="0" indent="0">
              <a:buFontTx/>
              <a:buNone/>
            </a:pPr>
            <a:r>
              <a:rPr lang="en-US" sz="1900" b="1" kern="0" dirty="0"/>
              <a:t>Shavonda E. Sumter</a:t>
            </a:r>
          </a:p>
          <a:p>
            <a:pPr marL="0" indent="0">
              <a:buFontTx/>
              <a:buNone/>
            </a:pPr>
            <a:r>
              <a:rPr lang="en-US" sz="1900" i="1" kern="0" dirty="0"/>
              <a:t>Chair, New Jersey Legislative Black Caucus</a:t>
            </a:r>
          </a:p>
        </p:txBody>
      </p:sp>
    </p:spTree>
    <p:extLst>
      <p:ext uri="{BB962C8B-B14F-4D97-AF65-F5344CB8AC3E}">
        <p14:creationId xmlns:p14="http://schemas.microsoft.com/office/powerpoint/2010/main" val="4234964995"/>
      </p:ext>
    </p:extLst>
  </p:cSld>
  <p:clrMapOvr>
    <a:masterClrMapping/>
  </p:clrMapOvr>
  <p:transition advTm="10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8" name="Rectangle 87">
            <a:extLst>
              <a:ext uri="{FF2B5EF4-FFF2-40B4-BE49-F238E27FC236}">
                <a16:creationId xmlns:a16="http://schemas.microsoft.com/office/drawing/2014/main" id="{50D1C5B3-B60D-4696-AE60-100D5EC8A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478D03-24B9-F94A-B3DB-1F8623489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937" y="573565"/>
            <a:ext cx="6312863" cy="645636"/>
          </a:xfrm>
          <a:solidFill>
            <a:schemeClr val="accent1">
              <a:lumMod val="50000"/>
            </a:schemeClr>
          </a:solidFill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b">
            <a:normAutofit/>
          </a:bodyPr>
          <a:lstStyle/>
          <a:p>
            <a:pPr algn="l"/>
            <a:r>
              <a:rPr lang="en-US" sz="3500" b="1" dirty="0"/>
              <a:t>PART III - What Can Be Done?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44CF6F-4F75-2F4B-BA87-ED905AA61E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709" y="1649464"/>
            <a:ext cx="6432704" cy="47509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i="1" dirty="0"/>
              <a:t>A Legislative Agenda </a:t>
            </a:r>
          </a:p>
          <a:p>
            <a:pPr marL="0" indent="0">
              <a:buNone/>
            </a:pPr>
            <a:r>
              <a:rPr lang="en-US" sz="2400" i="1" dirty="0"/>
              <a:t>for Dismantling Segregation </a:t>
            </a:r>
          </a:p>
          <a:p>
            <a:pPr marL="0" indent="0">
              <a:buNone/>
            </a:pPr>
            <a:r>
              <a:rPr lang="en-US" sz="2400" i="1" dirty="0"/>
              <a:t>in Our Schools </a:t>
            </a:r>
          </a:p>
          <a:p>
            <a:pPr marL="0" indent="0">
              <a:buNone/>
            </a:pPr>
            <a:r>
              <a:rPr lang="en-US" sz="2400" i="1" dirty="0"/>
              <a:t>in Our Time</a:t>
            </a:r>
          </a:p>
          <a:p>
            <a:pPr marL="0" indent="0">
              <a:buNone/>
            </a:pPr>
            <a:endParaRPr lang="en-US" sz="1700" dirty="0"/>
          </a:p>
          <a:p>
            <a:pPr marL="0" indent="0">
              <a:buNone/>
            </a:pPr>
            <a:endParaRPr lang="en-US" sz="1700" dirty="0"/>
          </a:p>
          <a:p>
            <a:pPr marL="0" indent="0">
              <a:buNone/>
            </a:pPr>
            <a:r>
              <a:rPr lang="en-US" sz="2000" dirty="0"/>
              <a:t>Presented by: </a:t>
            </a:r>
          </a:p>
          <a:p>
            <a:pPr marL="0" indent="0">
              <a:buNone/>
            </a:pPr>
            <a:r>
              <a:rPr lang="en-US" sz="2000" dirty="0"/>
              <a:t>Rev. Kenneth Darryl Ray Clayton</a:t>
            </a:r>
          </a:p>
          <a:p>
            <a:pPr marL="0" indent="0">
              <a:buNone/>
            </a:pPr>
            <a:r>
              <a:rPr lang="en-US" sz="2000" dirty="0"/>
              <a:t>Rev. Karen Hernandez-</a:t>
            </a:r>
            <a:r>
              <a:rPr lang="en-US" sz="2000" dirty="0" err="1"/>
              <a:t>Granzen</a:t>
            </a:r>
            <a:endParaRPr lang="en-US" sz="2000" dirty="0"/>
          </a:p>
          <a:p>
            <a:pPr marL="0" indent="0">
              <a:buNone/>
            </a:pPr>
            <a:r>
              <a:rPr lang="en-US" sz="2000" dirty="0"/>
              <a:t>Rev. Willie Dwayne Francois</a:t>
            </a:r>
          </a:p>
          <a:p>
            <a:pPr marL="0" indent="0">
              <a:buNone/>
            </a:pPr>
            <a:endParaRPr lang="en-US" sz="1700" dirty="0"/>
          </a:p>
        </p:txBody>
      </p:sp>
      <p:pic>
        <p:nvPicPr>
          <p:cNvPr id="12" name="Picture 6" descr="Vision Church - 831 Vision">
            <a:extLst>
              <a:ext uri="{FF2B5EF4-FFF2-40B4-BE49-F238E27FC236}">
                <a16:creationId xmlns:a16="http://schemas.microsoft.com/office/drawing/2014/main" id="{248E9B4E-AF22-344C-9B78-78F9250A8B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3533"/>
          <a:stretch/>
        </p:blipFill>
        <p:spPr bwMode="auto">
          <a:xfrm>
            <a:off x="7073613" y="3200400"/>
            <a:ext cx="1917987" cy="2492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BF458380-D388-EC44-A0D6-6ECDAFAAC4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"/>
          <a:stretch/>
        </p:blipFill>
        <p:spPr bwMode="auto">
          <a:xfrm>
            <a:off x="5003228" y="3236494"/>
            <a:ext cx="1917985" cy="2492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E108E937-A846-984F-B6B5-574DA49096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0" r="11021" b="1"/>
          <a:stretch/>
        </p:blipFill>
        <p:spPr bwMode="auto">
          <a:xfrm>
            <a:off x="6977322" y="573992"/>
            <a:ext cx="1918005" cy="2492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Rectangle 89">
            <a:extLst>
              <a:ext uri="{FF2B5EF4-FFF2-40B4-BE49-F238E27FC236}">
                <a16:creationId xmlns:a16="http://schemas.microsoft.com/office/drawing/2014/main" id="{FA169C72-4010-413C-A913-4BD6E2D129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9144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758C3C99-2F64-46DC-9F81-BAA40930E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8950" y="6400799"/>
            <a:ext cx="611504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1777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DB61C582-23D5-4C48-B31B-11B91396D6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44CF6F-4F75-2F4B-BA87-ED905AA61E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2714" y="1372137"/>
            <a:ext cx="7443086" cy="533357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It thwarts opportunity, harms our economy, divides our politics, &amp; cuts short lives. </a:t>
            </a:r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i="1" dirty="0"/>
              <a:t>Integration</a:t>
            </a:r>
            <a:r>
              <a:rPr lang="en-US" sz="2000" dirty="0"/>
              <a:t> is simply the absence of segregation – absence of a structure of “</a:t>
            </a:r>
            <a:r>
              <a:rPr lang="en-US" sz="2000" i="1" u="sng" dirty="0"/>
              <a:t>ext</a:t>
            </a:r>
            <a:r>
              <a:rPr lang="en-US" sz="2000" i="1" dirty="0"/>
              <a:t>ernal</a:t>
            </a:r>
            <a:r>
              <a:rPr lang="en-US" sz="2000" dirty="0"/>
              <a:t> containment”.</a:t>
            </a:r>
          </a:p>
          <a:p>
            <a:pPr marL="0" indent="0">
              <a:lnSpc>
                <a:spcPct val="90000"/>
              </a:lnSpc>
              <a:buNone/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It is rooted in discrimination, subjugation, oppression &amp; exploitation. </a:t>
            </a:r>
          </a:p>
          <a:p>
            <a:pPr marL="0" indent="0">
              <a:lnSpc>
                <a:spcPct val="90000"/>
              </a:lnSpc>
              <a:buNone/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It is not a choice made by the segregated. It is a set of immoral laws &amp; polices upheld by the powerful that limit choice, opportunity &amp; life outcomes for the powerless. </a:t>
            </a:r>
          </a:p>
          <a:p>
            <a:pPr marL="0" indent="0">
              <a:lnSpc>
                <a:spcPct val="90000"/>
              </a:lnSpc>
              <a:buNone/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But immoral laws &amp; policies </a:t>
            </a:r>
            <a:r>
              <a:rPr lang="en-US" sz="2000" u="sng" dirty="0"/>
              <a:t>can be changed </a:t>
            </a:r>
            <a:r>
              <a:rPr lang="en-US" sz="2000" dirty="0"/>
              <a:t>by moral courage, a determined people &amp; organized power. 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564B7BD9-7F70-40CA-A74D-E1E6DA3346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9144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5370CCB5-705B-4E99-8F73-B5403ED84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8950" y="6400799"/>
            <a:ext cx="611504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28727DD-602F-864F-A838-C0E819F02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8" cy="1220271"/>
          </a:xfrm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r>
              <a:rPr lang="en-US" sz="4000" b="1" u="heavy" dirty="0">
                <a:uFill>
                  <a:solidFill>
                    <a:schemeClr val="accent1">
                      <a:lumMod val="50000"/>
                    </a:schemeClr>
                  </a:solidFill>
                </a:uFill>
              </a:rPr>
              <a:t>Segregation is Sin</a:t>
            </a:r>
          </a:p>
        </p:txBody>
      </p:sp>
    </p:spTree>
    <p:extLst>
      <p:ext uri="{BB962C8B-B14F-4D97-AF65-F5344CB8AC3E}">
        <p14:creationId xmlns:p14="http://schemas.microsoft.com/office/powerpoint/2010/main" val="9359878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DB61C582-23D5-4C48-B31B-11B91396D6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44CF6F-4F75-2F4B-BA87-ED905AA61E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798" y="1295615"/>
            <a:ext cx="7620002" cy="5333570"/>
          </a:xfrm>
        </p:spPr>
        <p:txBody>
          <a:bodyPr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endParaRPr lang="en-US" sz="1600" dirty="0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564B7BD9-7F70-40CA-A74D-E1E6DA3346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9144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5370CCB5-705B-4E99-8F73-B5403ED84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8950" y="6400799"/>
            <a:ext cx="611504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28727DD-602F-864F-A838-C0E819F02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Framework for a</a:t>
            </a:r>
            <a:br>
              <a:rPr lang="en-US" dirty="0"/>
            </a:br>
            <a:r>
              <a:rPr lang="en-US" b="1" u="sng" dirty="0"/>
              <a:t>Legislative Approach</a:t>
            </a:r>
            <a:br>
              <a:rPr lang="en-US" b="1" u="sng" dirty="0"/>
            </a:br>
            <a:r>
              <a:rPr lang="en-US" b="1" dirty="0"/>
              <a:t> Ending School Segregation </a:t>
            </a:r>
            <a:br>
              <a:rPr lang="en-US" b="1" dirty="0"/>
            </a:br>
            <a:r>
              <a:rPr lang="en-US" dirty="0"/>
              <a:t>in New Jersey</a:t>
            </a:r>
            <a:br>
              <a:rPr lang="en-US" dirty="0"/>
            </a:br>
            <a:r>
              <a:rPr lang="en-US" dirty="0"/>
              <a:t>in Our Time</a:t>
            </a:r>
          </a:p>
        </p:txBody>
      </p:sp>
    </p:spTree>
    <p:extLst>
      <p:ext uri="{BB962C8B-B14F-4D97-AF65-F5344CB8AC3E}">
        <p14:creationId xmlns:p14="http://schemas.microsoft.com/office/powerpoint/2010/main" val="37906197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041" y="586855"/>
            <a:ext cx="2401025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3500" b="1" dirty="0">
                <a:solidFill>
                  <a:srgbClr val="FFFFFF"/>
                </a:solidFill>
              </a:rPr>
              <a:t>1. Must Involve Everyone</a:t>
            </a:r>
            <a:br>
              <a:rPr lang="en-US" sz="3500" dirty="0">
                <a:solidFill>
                  <a:srgbClr val="FFFFFF"/>
                </a:solidFill>
              </a:rPr>
            </a:br>
            <a:endParaRPr lang="en-US" sz="3500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7694" y="649480"/>
            <a:ext cx="4916510" cy="5546047"/>
          </a:xfrm>
        </p:spPr>
        <p:txBody>
          <a:bodyPr anchor="ctr">
            <a:normAutofit/>
          </a:bodyPr>
          <a:lstStyle/>
          <a:p>
            <a:r>
              <a:rPr lang="en-US" sz="2000" b="1" i="1" dirty="0"/>
              <a:t>All districts bear some responsibility.</a:t>
            </a:r>
            <a:br>
              <a:rPr lang="en-US" sz="2000" b="1" i="1" dirty="0"/>
            </a:br>
            <a:r>
              <a:rPr lang="en-US" sz="2000" b="1" i="1" dirty="0"/>
              <a:t>All have a role to play</a:t>
            </a:r>
            <a:r>
              <a:rPr lang="en-US" sz="2000" b="1" dirty="0"/>
              <a:t>.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Shut off all doors to </a:t>
            </a:r>
            <a:r>
              <a:rPr lang="en-US" sz="2000" i="1" dirty="0"/>
              <a:t>“flight”</a:t>
            </a:r>
          </a:p>
          <a:p>
            <a:pPr lvl="1"/>
            <a:r>
              <a:rPr lang="en-US" sz="2000" dirty="0"/>
              <a:t>Small scale pilot projects do not work. </a:t>
            </a:r>
          </a:p>
          <a:p>
            <a:pPr lvl="1"/>
            <a:r>
              <a:rPr lang="en-US" sz="2000" dirty="0"/>
              <a:t>Must engage whole regions </a:t>
            </a:r>
          </a:p>
          <a:p>
            <a:pPr lvl="1"/>
            <a:r>
              <a:rPr lang="en-US" sz="2000" dirty="0"/>
              <a:t>Must be implemented statewide. </a:t>
            </a:r>
          </a:p>
        </p:txBody>
      </p:sp>
    </p:spTree>
    <p:extLst>
      <p:ext uri="{BB962C8B-B14F-4D97-AF65-F5344CB8AC3E}">
        <p14:creationId xmlns:p14="http://schemas.microsoft.com/office/powerpoint/2010/main" val="216387331"/>
      </p:ext>
    </p:extLst>
  </p:cSld>
  <p:clrMapOvr>
    <a:masterClrMapping/>
  </p:clrMapOvr>
  <p:transition advTm="10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DB61C582-23D5-4C48-B31B-11B91396D6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478D03-24B9-F94A-B3DB-1F8623489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714" y="496982"/>
            <a:ext cx="3709287" cy="646018"/>
          </a:xfrm>
          <a:solidFill>
            <a:schemeClr val="accent1">
              <a:lumMod val="5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b">
            <a:normAutofit/>
          </a:bodyPr>
          <a:lstStyle/>
          <a:p>
            <a:r>
              <a:rPr lang="en-US" sz="3500" b="1" dirty="0"/>
              <a:t>Opening Session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44CF6F-4F75-2F4B-BA87-ED905AA61E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2714" y="1295615"/>
            <a:ext cx="3937886" cy="5333570"/>
          </a:xfrm>
        </p:spPr>
        <p:txBody>
          <a:bodyPr anchor="t">
            <a:normAutofit/>
          </a:bodyPr>
          <a:lstStyle/>
          <a:p>
            <a:pPr marL="0" indent="0">
              <a:lnSpc>
                <a:spcPct val="90000"/>
              </a:lnSpc>
              <a:spcAft>
                <a:spcPts val="1200"/>
              </a:spcAft>
              <a:buNone/>
            </a:pPr>
            <a:r>
              <a:rPr lang="en-US" sz="1800" b="1" dirty="0"/>
              <a:t>Conference Co-Chairs: </a:t>
            </a:r>
            <a:br>
              <a:rPr lang="en-US" sz="1800" b="1" dirty="0"/>
            </a:br>
            <a:r>
              <a:rPr lang="en-US" sz="1800" i="1" dirty="0"/>
              <a:t>Rev. Kenneth Darryl Ray Clayton &amp; Rev. Willie Dwayne Francois III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1800" b="1" dirty="0"/>
              <a:t>Call to Order </a:t>
            </a:r>
            <a:r>
              <a:rPr lang="en-US" sz="1800" dirty="0"/>
              <a:t>- </a:t>
            </a:r>
            <a:r>
              <a:rPr lang="en-US" sz="1800" i="1" dirty="0"/>
              <a:t>Rev. Clayton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1800" b="1" dirty="0"/>
              <a:t>Welcome/Purpose/Overview/Rules of the Day </a:t>
            </a:r>
            <a:r>
              <a:rPr lang="en-US" sz="1800" dirty="0"/>
              <a:t>- </a:t>
            </a:r>
            <a:r>
              <a:rPr lang="en-US" sz="1800" i="1" dirty="0"/>
              <a:t>Rev. Clayton &amp; Rev. Francois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1800" b="1" dirty="0"/>
              <a:t>Spiritual Reflection &amp; Opening Prayer </a:t>
            </a:r>
            <a:r>
              <a:rPr lang="en-US" sz="1800" dirty="0"/>
              <a:t>- </a:t>
            </a:r>
            <a:r>
              <a:rPr lang="en-US" sz="1800" i="1" dirty="0"/>
              <a:t>Rev. Karen Hernandez-</a:t>
            </a:r>
            <a:r>
              <a:rPr lang="en-US" sz="1800" i="1" dirty="0" err="1"/>
              <a:t>Granzen</a:t>
            </a:r>
            <a:r>
              <a:rPr lang="en-US" sz="1800" i="1" dirty="0"/>
              <a:t>, Pastor, Westminster Presbyterian Church, Trenton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1800" b="1" dirty="0"/>
              <a:t>Welcome to MCCC </a:t>
            </a:r>
            <a:r>
              <a:rPr lang="en-US" sz="1800" dirty="0"/>
              <a:t>- </a:t>
            </a:r>
            <a:r>
              <a:rPr lang="en-US" sz="1800" i="1" dirty="0"/>
              <a:t>Dr. </a:t>
            </a:r>
            <a:r>
              <a:rPr lang="en-US" sz="1800" i="1" dirty="0" err="1"/>
              <a:t>Jianping</a:t>
            </a:r>
            <a:r>
              <a:rPr lang="en-US" sz="1800" i="1" dirty="0"/>
              <a:t> Wang, President, Mercer County Community College</a:t>
            </a:r>
          </a:p>
          <a:p>
            <a:pPr marL="0" indent="0">
              <a:lnSpc>
                <a:spcPct val="90000"/>
              </a:lnSpc>
              <a:buNone/>
            </a:pPr>
            <a:endParaRPr lang="en-US" sz="1600" dirty="0"/>
          </a:p>
        </p:txBody>
      </p:sp>
      <p:pic>
        <p:nvPicPr>
          <p:cNvPr id="3082" name="Picture 10">
            <a:extLst>
              <a:ext uri="{FF2B5EF4-FFF2-40B4-BE49-F238E27FC236}">
                <a16:creationId xmlns:a16="http://schemas.microsoft.com/office/drawing/2014/main" id="{76708A02-8CCA-8240-9A18-6B7AF2FC64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"/>
          <a:stretch/>
        </p:blipFill>
        <p:spPr bwMode="auto">
          <a:xfrm>
            <a:off x="4957117" y="1016568"/>
            <a:ext cx="1580726" cy="205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65151C06-C8CB-6147-8399-9EA07E64B2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0" r="11021" b="1"/>
          <a:stretch/>
        </p:blipFill>
        <p:spPr bwMode="auto">
          <a:xfrm>
            <a:off x="6798529" y="1016568"/>
            <a:ext cx="1580726" cy="205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Vision Church - 831 Vision">
            <a:extLst>
              <a:ext uri="{FF2B5EF4-FFF2-40B4-BE49-F238E27FC236}">
                <a16:creationId xmlns:a16="http://schemas.microsoft.com/office/drawing/2014/main" id="{63EC59A6-2A1E-6B4A-905D-82369941EA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3533"/>
          <a:stretch/>
        </p:blipFill>
        <p:spPr bwMode="auto">
          <a:xfrm>
            <a:off x="4957117" y="3409858"/>
            <a:ext cx="1580726" cy="205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FA8C0F39-5DF0-F146-9452-E2479B4433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" r="2" b="2109"/>
          <a:stretch/>
        </p:blipFill>
        <p:spPr bwMode="auto">
          <a:xfrm>
            <a:off x="6798529" y="3409858"/>
            <a:ext cx="1580726" cy="205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564B7BD9-7F70-40CA-A74D-E1E6DA3346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9144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5370CCB5-705B-4E99-8F73-B5403ED84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8950" y="6400799"/>
            <a:ext cx="611504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9787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2596F992-698C-48C0-9D89-70DA4CE92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" y="0"/>
            <a:ext cx="9144000" cy="1111711"/>
          </a:xfrm>
          <a:solidFill>
            <a:schemeClr val="accent1">
              <a:lumMod val="50000"/>
            </a:schemeClr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b"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3500" b="1" dirty="0"/>
              <a:t>2. Set Achievable, Fair Goals </a:t>
            </a:r>
            <a:br>
              <a:rPr lang="en-US" sz="3500" b="1" dirty="0"/>
            </a:br>
            <a:r>
              <a:rPr lang="en-US" sz="3500" b="1" dirty="0"/>
              <a:t>    for Inclusion &amp; Integration</a:t>
            </a:r>
            <a:endParaRPr lang="en-US" sz="35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109" y="2819400"/>
            <a:ext cx="4059491" cy="3008906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400" dirty="0"/>
              <a:t>State’s Aim </a:t>
            </a:r>
            <a:r>
              <a:rPr lang="en-US" sz="2400" i="1" u="sng" dirty="0"/>
              <a:t>should be</a:t>
            </a:r>
            <a:r>
              <a:rPr lang="en-US" sz="2400" dirty="0"/>
              <a:t> </a:t>
            </a:r>
          </a:p>
          <a:p>
            <a:r>
              <a:rPr lang="en-US" sz="2400" dirty="0"/>
              <a:t>to support, incentivize &amp; require </a:t>
            </a:r>
            <a:r>
              <a:rPr lang="en-US" sz="2400" i="1" dirty="0"/>
              <a:t>all</a:t>
            </a:r>
            <a:r>
              <a:rPr lang="en-US" sz="2400" dirty="0"/>
              <a:t> districts, school buildings, &amp; </a:t>
            </a:r>
            <a:r>
              <a:rPr lang="en-US" sz="2400" i="1" dirty="0"/>
              <a:t>classrooms </a:t>
            </a:r>
          </a:p>
          <a:p>
            <a:r>
              <a:rPr lang="en-US" sz="2400" dirty="0"/>
              <a:t>to </a:t>
            </a:r>
            <a:r>
              <a:rPr lang="en-US" sz="2400" u="sng" dirty="0"/>
              <a:t>better reflect the diversity of their regions &amp; the state</a:t>
            </a:r>
            <a:r>
              <a:rPr lang="en-US" sz="2400" dirty="0"/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0A6CF8-9987-8248-B513-2A6394C6C3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419600" y="1557718"/>
            <a:ext cx="4608427" cy="3928682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A344AAA5-41F4-4862-97EF-688D31DC7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9144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85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9E1A62C-2AAF-4B3E-8CDB-65E2370809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8950" y="6400799"/>
            <a:ext cx="6115048" cy="456772"/>
          </a:xfrm>
          <a:prstGeom prst="rect">
            <a:avLst/>
          </a:prstGeom>
          <a:gradFill>
            <a:gsLst>
              <a:gs pos="0">
                <a:srgbClr val="000000">
                  <a:alpha val="2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938090"/>
      </p:ext>
    </p:extLst>
  </p:cSld>
  <p:clrMapOvr>
    <a:masterClrMapping/>
  </p:clrMapOvr>
  <p:transition advTm="1000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2596F992-698C-48C0-9D89-70DA4CE92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344AAA5-41F4-4862-97EF-688D31DC7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9144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85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9E1A62C-2AAF-4B3E-8CDB-65E2370809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8950" y="6400799"/>
            <a:ext cx="6115048" cy="456772"/>
          </a:xfrm>
          <a:prstGeom prst="rect">
            <a:avLst/>
          </a:prstGeom>
          <a:gradFill>
            <a:gsLst>
              <a:gs pos="0">
                <a:srgbClr val="000000">
                  <a:alpha val="2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AB22AF5-96AC-4D09-A9F7-E71C41A6E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solidFill>
            <a:schemeClr val="accent1">
              <a:lumMod val="50000"/>
            </a:schemeClr>
          </a:solidFill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sz="3600" b="1" dirty="0"/>
              <a:t>Maps Show Where School Districts Compare to the State Demographics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92ED3DB-6742-4448-9BC9-6AEF730F0D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47800"/>
            <a:ext cx="7772400" cy="2667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marL="57150" indent="0">
              <a:buNone/>
            </a:pPr>
            <a:r>
              <a:rPr lang="en-US" dirty="0"/>
              <a:t>Examples:</a:t>
            </a:r>
          </a:p>
          <a:p>
            <a:pPr lvl="1"/>
            <a:r>
              <a:rPr lang="en-US" dirty="0"/>
              <a:t>Trenton Region</a:t>
            </a:r>
          </a:p>
          <a:p>
            <a:pPr lvl="1"/>
            <a:r>
              <a:rPr lang="en-US" dirty="0"/>
              <a:t>Atlantic City Region</a:t>
            </a:r>
          </a:p>
          <a:p>
            <a:pPr lvl="1"/>
            <a:r>
              <a:rPr lang="en-US" dirty="0"/>
              <a:t>Camden Region</a:t>
            </a:r>
          </a:p>
          <a:p>
            <a:pPr lvl="1"/>
            <a:r>
              <a:rPr lang="en-US" dirty="0"/>
              <a:t>Newark Region</a:t>
            </a:r>
          </a:p>
          <a:p>
            <a:pPr marL="57150" indent="0" algn="ctr">
              <a:buNone/>
            </a:pPr>
            <a:endParaRPr lang="en-US" sz="2800" dirty="0"/>
          </a:p>
          <a:p>
            <a:pPr marL="57150" indent="0" algn="ctr">
              <a:buNone/>
            </a:pPr>
            <a:r>
              <a:rPr lang="en-US" sz="2800" dirty="0"/>
              <a:t>Notice districts that </a:t>
            </a:r>
            <a:r>
              <a:rPr lang="en-US" sz="2800" i="1" dirty="0"/>
              <a:t>mirror</a:t>
            </a:r>
            <a:r>
              <a:rPr lang="en-US" sz="2800" dirty="0"/>
              <a:t> the state’s diversity.</a:t>
            </a:r>
          </a:p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r>
              <a:rPr lang="en-US" sz="2000" dirty="0"/>
              <a:t>Effective Plan = Help districts look more like these places AND help those places do a better job with integration &amp; inclusion.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2"/>
            <a:r>
              <a:rPr lang="en-US" i="1" dirty="0">
                <a:solidFill>
                  <a:schemeClr val="bg1"/>
                </a:solidFill>
              </a:rPr>
              <a:t>Notice Hamilton &amp; Lawrence Twp.  </a:t>
            </a:r>
          </a:p>
        </p:txBody>
      </p:sp>
    </p:spTree>
    <p:extLst>
      <p:ext uri="{BB962C8B-B14F-4D97-AF65-F5344CB8AC3E}">
        <p14:creationId xmlns:p14="http://schemas.microsoft.com/office/powerpoint/2010/main" val="3218171586"/>
      </p:ext>
    </p:extLst>
  </p:cSld>
  <p:clrMapOvr>
    <a:masterClrMapping/>
  </p:clrMapOvr>
  <p:transition advTm="1000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200" y="228600"/>
            <a:ext cx="8817420" cy="68134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11932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200" y="228600"/>
            <a:ext cx="8817420" cy="681346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onut 2">
            <a:extLst>
              <a:ext uri="{FF2B5EF4-FFF2-40B4-BE49-F238E27FC236}">
                <a16:creationId xmlns:a16="http://schemas.microsoft.com/office/drawing/2014/main" id="{E670D52F-8C40-064F-B886-EB5F86201F0A}"/>
              </a:ext>
            </a:extLst>
          </p:cNvPr>
          <p:cNvSpPr/>
          <p:nvPr/>
        </p:nvSpPr>
        <p:spPr bwMode="auto">
          <a:xfrm>
            <a:off x="3657600" y="3429000"/>
            <a:ext cx="1524000" cy="1371600"/>
          </a:xfrm>
          <a:prstGeom prst="donut">
            <a:avLst/>
          </a:prstGeom>
          <a:solidFill>
            <a:srgbClr val="9A46DB">
              <a:alpha val="69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80267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Donut 3">
            <a:extLst>
              <a:ext uri="{FF2B5EF4-FFF2-40B4-BE49-F238E27FC236}">
                <a16:creationId xmlns:a16="http://schemas.microsoft.com/office/drawing/2014/main" id="{CF914D5F-CCF0-6F4A-B7F3-68B6ACBF589F}"/>
              </a:ext>
            </a:extLst>
          </p:cNvPr>
          <p:cNvSpPr/>
          <p:nvPr/>
        </p:nvSpPr>
        <p:spPr bwMode="auto">
          <a:xfrm>
            <a:off x="3276600" y="2446610"/>
            <a:ext cx="1371600" cy="1188720"/>
          </a:xfrm>
          <a:prstGeom prst="donut">
            <a:avLst/>
          </a:prstGeom>
          <a:solidFill>
            <a:srgbClr val="9A46DB">
              <a:alpha val="69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80267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Donut 5">
            <a:extLst>
              <a:ext uri="{FF2B5EF4-FFF2-40B4-BE49-F238E27FC236}">
                <a16:creationId xmlns:a16="http://schemas.microsoft.com/office/drawing/2014/main" id="{3702FDEF-1BA3-124B-A743-5EA1FCE30A42}"/>
              </a:ext>
            </a:extLst>
          </p:cNvPr>
          <p:cNvSpPr/>
          <p:nvPr/>
        </p:nvSpPr>
        <p:spPr bwMode="auto">
          <a:xfrm>
            <a:off x="5399310" y="2667000"/>
            <a:ext cx="1371600" cy="1267255"/>
          </a:xfrm>
          <a:prstGeom prst="donut">
            <a:avLst/>
          </a:prstGeom>
          <a:solidFill>
            <a:srgbClr val="9A46DB">
              <a:alpha val="69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80267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8368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2639" y="44533"/>
            <a:ext cx="8817420" cy="68134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0553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2639" y="44533"/>
            <a:ext cx="8817420" cy="68134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onut 2">
            <a:extLst>
              <a:ext uri="{FF2B5EF4-FFF2-40B4-BE49-F238E27FC236}">
                <a16:creationId xmlns:a16="http://schemas.microsoft.com/office/drawing/2014/main" id="{8178AAB4-A924-3E40-BD9D-FB4ADDC05AC5}"/>
              </a:ext>
            </a:extLst>
          </p:cNvPr>
          <p:cNvSpPr/>
          <p:nvPr/>
        </p:nvSpPr>
        <p:spPr bwMode="auto">
          <a:xfrm>
            <a:off x="2362200" y="1600200"/>
            <a:ext cx="1524000" cy="1447800"/>
          </a:xfrm>
          <a:prstGeom prst="donut">
            <a:avLst/>
          </a:prstGeom>
          <a:solidFill>
            <a:srgbClr val="9A46DB">
              <a:alpha val="69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80267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Donut 3">
            <a:extLst>
              <a:ext uri="{FF2B5EF4-FFF2-40B4-BE49-F238E27FC236}">
                <a16:creationId xmlns:a16="http://schemas.microsoft.com/office/drawing/2014/main" id="{B563FE8B-B48B-9B4C-9168-1EEDCE0276B3}"/>
              </a:ext>
            </a:extLst>
          </p:cNvPr>
          <p:cNvSpPr/>
          <p:nvPr/>
        </p:nvSpPr>
        <p:spPr bwMode="auto">
          <a:xfrm>
            <a:off x="2895600" y="3276600"/>
            <a:ext cx="1371600" cy="1295400"/>
          </a:xfrm>
          <a:prstGeom prst="donut">
            <a:avLst/>
          </a:prstGeom>
          <a:solidFill>
            <a:srgbClr val="9A46DB">
              <a:alpha val="69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80267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686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2639" y="44533"/>
            <a:ext cx="8817420" cy="68134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94181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2639" y="44533"/>
            <a:ext cx="8817420" cy="68134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onut 2">
            <a:extLst>
              <a:ext uri="{FF2B5EF4-FFF2-40B4-BE49-F238E27FC236}">
                <a16:creationId xmlns:a16="http://schemas.microsoft.com/office/drawing/2014/main" id="{AFE7FFA9-769E-C348-A70F-EC53495BDAE2}"/>
              </a:ext>
            </a:extLst>
          </p:cNvPr>
          <p:cNvSpPr/>
          <p:nvPr/>
        </p:nvSpPr>
        <p:spPr bwMode="auto">
          <a:xfrm>
            <a:off x="4191000" y="4495800"/>
            <a:ext cx="1447800" cy="1341120"/>
          </a:xfrm>
          <a:prstGeom prst="donut">
            <a:avLst/>
          </a:prstGeom>
          <a:solidFill>
            <a:srgbClr val="9A46DB">
              <a:alpha val="69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80267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Donut 3">
            <a:extLst>
              <a:ext uri="{FF2B5EF4-FFF2-40B4-BE49-F238E27FC236}">
                <a16:creationId xmlns:a16="http://schemas.microsoft.com/office/drawing/2014/main" id="{3F5F9A88-0A36-9548-B197-4147E705AEE2}"/>
              </a:ext>
            </a:extLst>
          </p:cNvPr>
          <p:cNvSpPr/>
          <p:nvPr/>
        </p:nvSpPr>
        <p:spPr bwMode="auto">
          <a:xfrm>
            <a:off x="3429000" y="4953000"/>
            <a:ext cx="1371600" cy="1188720"/>
          </a:xfrm>
          <a:prstGeom prst="donut">
            <a:avLst/>
          </a:prstGeom>
          <a:solidFill>
            <a:srgbClr val="9A46DB">
              <a:alpha val="69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80267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Donut 4">
            <a:extLst>
              <a:ext uri="{FF2B5EF4-FFF2-40B4-BE49-F238E27FC236}">
                <a16:creationId xmlns:a16="http://schemas.microsoft.com/office/drawing/2014/main" id="{DC6F2588-E186-464E-B10D-EF7DC0A4A4B3}"/>
              </a:ext>
            </a:extLst>
          </p:cNvPr>
          <p:cNvSpPr/>
          <p:nvPr/>
        </p:nvSpPr>
        <p:spPr bwMode="auto">
          <a:xfrm>
            <a:off x="5257800" y="3124200"/>
            <a:ext cx="1371600" cy="1188720"/>
          </a:xfrm>
          <a:prstGeom prst="donut">
            <a:avLst/>
          </a:prstGeom>
          <a:solidFill>
            <a:srgbClr val="9A46DB">
              <a:alpha val="69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80267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5985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7"/>
            <a:ext cx="9144000" cy="68579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63811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7"/>
            <a:ext cx="9144000" cy="685799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Donut 3">
            <a:extLst>
              <a:ext uri="{FF2B5EF4-FFF2-40B4-BE49-F238E27FC236}">
                <a16:creationId xmlns:a16="http://schemas.microsoft.com/office/drawing/2014/main" id="{0FFD620D-5224-A74B-8BCF-B9375AB7DA7C}"/>
              </a:ext>
            </a:extLst>
          </p:cNvPr>
          <p:cNvSpPr/>
          <p:nvPr/>
        </p:nvSpPr>
        <p:spPr bwMode="auto">
          <a:xfrm>
            <a:off x="5364480" y="2316480"/>
            <a:ext cx="1371600" cy="1188720"/>
          </a:xfrm>
          <a:prstGeom prst="donut">
            <a:avLst/>
          </a:prstGeom>
          <a:solidFill>
            <a:srgbClr val="9A46DB">
              <a:alpha val="69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80267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Donut 5">
            <a:extLst>
              <a:ext uri="{FF2B5EF4-FFF2-40B4-BE49-F238E27FC236}">
                <a16:creationId xmlns:a16="http://schemas.microsoft.com/office/drawing/2014/main" id="{167CB1C7-9234-DD4A-B424-B2EE94383FE2}"/>
              </a:ext>
            </a:extLst>
          </p:cNvPr>
          <p:cNvSpPr/>
          <p:nvPr/>
        </p:nvSpPr>
        <p:spPr bwMode="auto">
          <a:xfrm>
            <a:off x="5181600" y="5334000"/>
            <a:ext cx="1554480" cy="1367790"/>
          </a:xfrm>
          <a:prstGeom prst="donut">
            <a:avLst/>
          </a:prstGeom>
          <a:solidFill>
            <a:srgbClr val="9A46DB">
              <a:alpha val="69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80267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Donut 6">
            <a:extLst>
              <a:ext uri="{FF2B5EF4-FFF2-40B4-BE49-F238E27FC236}">
                <a16:creationId xmlns:a16="http://schemas.microsoft.com/office/drawing/2014/main" id="{D8F4A090-582F-E54A-AB99-CDB307000A26}"/>
              </a:ext>
            </a:extLst>
          </p:cNvPr>
          <p:cNvSpPr/>
          <p:nvPr/>
        </p:nvSpPr>
        <p:spPr bwMode="auto">
          <a:xfrm>
            <a:off x="5943600" y="640080"/>
            <a:ext cx="1371600" cy="1188720"/>
          </a:xfrm>
          <a:prstGeom prst="donut">
            <a:avLst/>
          </a:prstGeom>
          <a:solidFill>
            <a:srgbClr val="9A46DB">
              <a:alpha val="69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80267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Donut 7">
            <a:extLst>
              <a:ext uri="{FF2B5EF4-FFF2-40B4-BE49-F238E27FC236}">
                <a16:creationId xmlns:a16="http://schemas.microsoft.com/office/drawing/2014/main" id="{53C14FC9-B70F-454F-90A9-E2BAB016E535}"/>
              </a:ext>
            </a:extLst>
          </p:cNvPr>
          <p:cNvSpPr/>
          <p:nvPr/>
        </p:nvSpPr>
        <p:spPr bwMode="auto">
          <a:xfrm>
            <a:off x="3276600" y="5410200"/>
            <a:ext cx="1371600" cy="1188720"/>
          </a:xfrm>
          <a:prstGeom prst="donut">
            <a:avLst/>
          </a:prstGeom>
          <a:solidFill>
            <a:srgbClr val="9A46DB">
              <a:alpha val="69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80267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Donut 8">
            <a:extLst>
              <a:ext uri="{FF2B5EF4-FFF2-40B4-BE49-F238E27FC236}">
                <a16:creationId xmlns:a16="http://schemas.microsoft.com/office/drawing/2014/main" id="{F4374E26-C28A-D148-9415-186A098C21D7}"/>
              </a:ext>
            </a:extLst>
          </p:cNvPr>
          <p:cNvSpPr/>
          <p:nvPr/>
        </p:nvSpPr>
        <p:spPr bwMode="auto">
          <a:xfrm>
            <a:off x="1828800" y="1295400"/>
            <a:ext cx="1295400" cy="1188720"/>
          </a:xfrm>
          <a:prstGeom prst="donut">
            <a:avLst/>
          </a:prstGeom>
          <a:solidFill>
            <a:srgbClr val="9A46DB">
              <a:alpha val="69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80267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790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6" name="Rectangle 75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58A178-E041-BE4C-B9FB-8DC9CE183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2" y="263878"/>
            <a:ext cx="4476482" cy="1524000"/>
          </a:xfrm>
          <a:solidFill>
            <a:schemeClr val="accent1">
              <a:lumMod val="50000"/>
            </a:schemeClr>
          </a:solidFill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b"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en-US" sz="3600" b="1" u="heavy" dirty="0">
                <a:uFill>
                  <a:solidFill>
                    <a:schemeClr val="accent5">
                      <a:lumMod val="90000"/>
                    </a:schemeClr>
                  </a:solidFill>
                </a:uFill>
              </a:rPr>
              <a:t>PART I</a:t>
            </a:r>
            <a:br>
              <a:rPr lang="en-US" sz="2200" dirty="0"/>
            </a:br>
            <a:r>
              <a:rPr lang="en-US" sz="2700" b="1" dirty="0"/>
              <a:t>The State of School Segregation in NJ in the age of Covid-19</a:t>
            </a:r>
            <a:r>
              <a:rPr lang="en-US" sz="2200" dirty="0"/>
              <a:t>			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57E38E-1223-574D-ADA4-EA5FFD4188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31" y="1981200"/>
            <a:ext cx="5262569" cy="3733800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1700" b="1" dirty="0"/>
              <a:t>Myron Orfield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700" i="1" dirty="0"/>
              <a:t>Professor of Civil Rights &amp; Civil Liberties Law,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700" i="1" dirty="0"/>
              <a:t>Director of the Institute on Metropolitan Opportunity at the University of Minnesota Law School</a:t>
            </a:r>
          </a:p>
          <a:p>
            <a:pPr marL="0" indent="0">
              <a:lnSpc>
                <a:spcPct val="90000"/>
              </a:lnSpc>
              <a:buNone/>
            </a:pPr>
            <a:endParaRPr lang="en-US" sz="1900" dirty="0"/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1900" dirty="0"/>
              <a:t>New Data on racial &amp; economic segregation by school district in NJ.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1900" dirty="0"/>
              <a:t>Deepening economic &amp; racial isolation of intensely segregated urban schools. 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1900" dirty="0"/>
              <a:t>Growing diversity </a:t>
            </a:r>
            <a:r>
              <a:rPr lang="en-US" sz="1900" i="1" dirty="0"/>
              <a:t>yet resegregation </a:t>
            </a:r>
            <a:r>
              <a:rPr lang="en-US" sz="1900" dirty="0"/>
              <a:t>in many suburbs – the problem &amp; the  political opportunity.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1900" dirty="0"/>
              <a:t>Poverty for some; Profit for others - the monetization of segregation &amp; the poverty industrial complex </a:t>
            </a:r>
            <a:br>
              <a:rPr lang="en-US" sz="1900" dirty="0"/>
            </a:br>
            <a:r>
              <a:rPr lang="en-US" sz="1900" i="1" dirty="0"/>
              <a:t>What &amp; Who we are up against. </a:t>
            </a:r>
          </a:p>
          <a:p>
            <a:pPr marL="0" indent="0">
              <a:lnSpc>
                <a:spcPct val="90000"/>
              </a:lnSpc>
              <a:buNone/>
            </a:pPr>
            <a:endParaRPr lang="en-US" sz="1300" dirty="0"/>
          </a:p>
          <a:p>
            <a:pPr marL="0" indent="0">
              <a:lnSpc>
                <a:spcPct val="90000"/>
              </a:lnSpc>
              <a:buNone/>
            </a:pPr>
            <a:endParaRPr lang="en-US" sz="1300" dirty="0"/>
          </a:p>
          <a:p>
            <a:pPr>
              <a:lnSpc>
                <a:spcPct val="90000"/>
              </a:lnSpc>
            </a:pPr>
            <a:endParaRPr lang="en-US" sz="1300" dirty="0"/>
          </a:p>
        </p:txBody>
      </p:sp>
      <p:pic>
        <p:nvPicPr>
          <p:cNvPr id="5" name="Picture 4" descr="Myron Orfield">
            <a:extLst>
              <a:ext uri="{FF2B5EF4-FFF2-40B4-BE49-F238E27FC236}">
                <a16:creationId xmlns:a16="http://schemas.microsoft.com/office/drawing/2014/main" id="{1772A41A-F49F-7147-8625-F8087F7A5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81799" y="1492624"/>
            <a:ext cx="1851211" cy="246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61707E60-CEC9-4661-AA82-69242EB4B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6116"/>
            <a:ext cx="9143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8F035CD8-AE30-4146-96F2-036B0CE5E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5" y="6406115"/>
            <a:ext cx="3057523" cy="464399"/>
          </a:xfrm>
          <a:prstGeom prst="rect">
            <a:avLst/>
          </a:prstGeom>
          <a:gradFill>
            <a:gsLst>
              <a:gs pos="19000">
                <a:srgbClr val="000000">
                  <a:alpha val="46000"/>
                </a:srgbClr>
              </a:gs>
              <a:gs pos="99000">
                <a:schemeClr val="accent1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3071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EC6665-2B89-C744-AA4E-03129CD8D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041" y="586855"/>
            <a:ext cx="2401025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3500" dirty="0">
                <a:solidFill>
                  <a:srgbClr val="FFFFFF"/>
                </a:solidFill>
              </a:rPr>
              <a:t>3. Base Goals on </a:t>
            </a:r>
            <a:r>
              <a:rPr lang="en-US" sz="3500" i="1" dirty="0">
                <a:solidFill>
                  <a:srgbClr val="FFFFFF"/>
                </a:solidFill>
              </a:rPr>
              <a:t>Opportunity</a:t>
            </a:r>
            <a:r>
              <a:rPr lang="en-US" sz="3500" dirty="0">
                <a:solidFill>
                  <a:srgbClr val="FFFFFF"/>
                </a:solidFill>
              </a:rPr>
              <a:t> as well as race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05EC1-173F-B447-8268-A97C442FC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0400" y="152400"/>
            <a:ext cx="5593559" cy="6553200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000" i="1" dirty="0"/>
              <a:t>Opportunity</a:t>
            </a:r>
            <a:r>
              <a:rPr lang="en-US" sz="2000" dirty="0"/>
              <a:t> is defined by social &amp; economic factors: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US" sz="1600" dirty="0"/>
              <a:t>Number of low-income students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US" sz="1600" dirty="0"/>
              <a:t>Test scores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US" sz="1600" dirty="0"/>
              <a:t>Per Pupil Tax Capacity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en-US" sz="2000" dirty="0"/>
          </a:p>
          <a:p>
            <a:pPr marL="457200" lvl="1" indent="0">
              <a:lnSpc>
                <a:spcPct val="90000"/>
              </a:lnSpc>
              <a:buNone/>
            </a:pPr>
            <a:endParaRPr lang="en-US" sz="2000" dirty="0"/>
          </a:p>
          <a:p>
            <a:pPr marL="457200" lvl="1" indent="0">
              <a:lnSpc>
                <a:spcPct val="90000"/>
              </a:lnSpc>
              <a:buNone/>
            </a:pPr>
            <a:endParaRPr lang="en-US" sz="20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2000" u="sng" dirty="0"/>
              <a:t>Next map: </a:t>
            </a:r>
            <a:r>
              <a:rPr lang="en-US" sz="2000" i="1" u="sng" dirty="0"/>
              <a:t>Opportunity</a:t>
            </a:r>
            <a:r>
              <a:rPr lang="en-US" sz="2000" u="sng" dirty="0"/>
              <a:t> factors by school district</a:t>
            </a:r>
          </a:p>
          <a:p>
            <a:pPr marL="5715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en-US" sz="2000" b="1" dirty="0">
                <a:solidFill>
                  <a:srgbClr val="00CC00"/>
                </a:solidFill>
              </a:rPr>
              <a:t>Green</a:t>
            </a:r>
            <a:r>
              <a:rPr lang="en-US" sz="2000" dirty="0"/>
              <a:t> &amp;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Blue</a:t>
            </a:r>
            <a:r>
              <a:rPr lang="en-US" sz="2000" dirty="0"/>
              <a:t> are </a:t>
            </a:r>
            <a:r>
              <a:rPr lang="en-US" sz="2000" b="1" i="1" dirty="0"/>
              <a:t>Highest Opportunity</a:t>
            </a:r>
            <a:r>
              <a:rPr lang="en-US" sz="2000" i="1" dirty="0"/>
              <a:t> </a:t>
            </a:r>
            <a:r>
              <a:rPr lang="en-US" sz="2000" b="1" i="1" dirty="0"/>
              <a:t>districts</a:t>
            </a:r>
            <a:r>
              <a:rPr lang="en-US" sz="2000" i="1" dirty="0"/>
              <a:t> 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US" sz="1800" dirty="0"/>
              <a:t>Few low-income students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US" sz="1800" dirty="0"/>
              <a:t>Best test scores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US" sz="1800" dirty="0"/>
              <a:t>Highest Ratable Tax Base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US" sz="1800" i="1" dirty="0">
                <a:latin typeface="Arial" charset="-52"/>
              </a:rPr>
              <a:t>Should have the greatest obligation to meet regional inclusion &amp; integration goals.</a:t>
            </a:r>
          </a:p>
        </p:txBody>
      </p:sp>
    </p:spTree>
    <p:extLst>
      <p:ext uri="{BB962C8B-B14F-4D97-AF65-F5344CB8AC3E}">
        <p14:creationId xmlns:p14="http://schemas.microsoft.com/office/powerpoint/2010/main" val="9754613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" y="0"/>
            <a:ext cx="8875058" cy="68580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2C5D62-5B95-634B-88BA-1344C23332E5}"/>
              </a:ext>
            </a:extLst>
          </p:cNvPr>
          <p:cNvSpPr txBox="1"/>
          <p:nvPr/>
        </p:nvSpPr>
        <p:spPr>
          <a:xfrm>
            <a:off x="-400050" y="657225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886189"/>
      </p:ext>
    </p:extLst>
  </p:cSld>
  <p:clrMapOvr>
    <a:masterClrMapping/>
  </p:clrMapOvr>
  <p:transition advTm="15000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4775" y="381000"/>
            <a:ext cx="8817424" cy="6286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D432C5-7F82-1441-9B92-4F94286E9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3408009"/>
            <a:ext cx="2590800" cy="192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53668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586855"/>
            <a:ext cx="2913983" cy="2918345"/>
          </a:xfrm>
        </p:spPr>
        <p:txBody>
          <a:bodyPr anchor="b">
            <a:normAutofit/>
          </a:bodyPr>
          <a:lstStyle/>
          <a:p>
            <a:pPr algn="r"/>
            <a:r>
              <a:rPr lang="en-US" sz="3500" b="1" dirty="0">
                <a:solidFill>
                  <a:srgbClr val="FFFFFF"/>
                </a:solidFill>
              </a:rPr>
              <a:t>4.   Combined Approach.</a:t>
            </a:r>
            <a:br>
              <a:rPr lang="en-US" sz="3500" dirty="0">
                <a:solidFill>
                  <a:srgbClr val="FFFFFF"/>
                </a:solidFill>
              </a:rPr>
            </a:br>
            <a:endParaRPr lang="en-US" sz="3500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7694" y="649480"/>
            <a:ext cx="5155306" cy="5546047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90000"/>
              </a:lnSpc>
              <a:spcBef>
                <a:spcPts val="1272"/>
              </a:spcBef>
              <a:buNone/>
            </a:pPr>
            <a:r>
              <a:rPr lang="en-US" sz="1800" dirty="0"/>
              <a:t>Using </a:t>
            </a:r>
            <a:r>
              <a:rPr lang="en-US" sz="1800" b="1" dirty="0"/>
              <a:t>Diversity </a:t>
            </a:r>
            <a:r>
              <a:rPr lang="en-US" sz="1800" i="1" dirty="0"/>
              <a:t>and</a:t>
            </a:r>
            <a:r>
              <a:rPr lang="en-US" sz="1800" b="1" dirty="0"/>
              <a:t> Opportunity </a:t>
            </a:r>
            <a:r>
              <a:rPr lang="en-US" sz="1800" dirty="0"/>
              <a:t>Analysis, the state can employ </a:t>
            </a:r>
            <a:r>
              <a:rPr lang="en-US" sz="1800" u="sng" dirty="0"/>
              <a:t>multiple policy tools </a:t>
            </a:r>
            <a:r>
              <a:rPr lang="en-US" sz="1800" dirty="0"/>
              <a:t>for meeting inclusion goals for every district, school, classroom. </a:t>
            </a:r>
          </a:p>
          <a:p>
            <a:pPr marL="0" indent="0">
              <a:lnSpc>
                <a:spcPct val="90000"/>
              </a:lnSpc>
              <a:spcBef>
                <a:spcPts val="1272"/>
              </a:spcBef>
              <a:buNone/>
            </a:pPr>
            <a:r>
              <a:rPr lang="en-US" sz="1800" b="1" i="1" dirty="0"/>
              <a:t>Most already exist in NJ law.  </a:t>
            </a:r>
            <a:r>
              <a:rPr lang="en-US" sz="1800" b="1" dirty="0"/>
              <a:t>But need reform:</a:t>
            </a:r>
            <a:r>
              <a:rPr lang="en-US" sz="1800" b="1" i="1" dirty="0"/>
              <a:t>  </a:t>
            </a:r>
          </a:p>
          <a:p>
            <a:pPr lvl="1">
              <a:lnSpc>
                <a:spcPct val="90000"/>
              </a:lnSpc>
              <a:spcBef>
                <a:spcPts val="1272"/>
              </a:spcBef>
            </a:pPr>
            <a:r>
              <a:rPr lang="en-US" sz="2200" dirty="0"/>
              <a:t>Strengthen school funding formula </a:t>
            </a:r>
          </a:p>
          <a:p>
            <a:pPr lvl="1">
              <a:lnSpc>
                <a:spcPct val="90000"/>
              </a:lnSpc>
              <a:spcBef>
                <a:spcPts val="1272"/>
              </a:spcBef>
            </a:pPr>
            <a:r>
              <a:rPr lang="en-US" sz="2200" dirty="0"/>
              <a:t>Reform intra-district choice program</a:t>
            </a:r>
          </a:p>
          <a:p>
            <a:pPr lvl="1">
              <a:lnSpc>
                <a:spcPct val="90000"/>
              </a:lnSpc>
              <a:spcBef>
                <a:spcPts val="1272"/>
              </a:spcBef>
            </a:pPr>
            <a:r>
              <a:rPr lang="en-US" sz="2200" dirty="0"/>
              <a:t>Pro-integration magnet &amp; county school program</a:t>
            </a:r>
          </a:p>
          <a:p>
            <a:pPr lvl="1">
              <a:lnSpc>
                <a:spcPct val="90000"/>
              </a:lnSpc>
              <a:spcBef>
                <a:spcPts val="1272"/>
              </a:spcBef>
            </a:pPr>
            <a:r>
              <a:rPr lang="en-US" sz="2200" dirty="0"/>
              <a:t>District &amp; classroom level strategies and best practices</a:t>
            </a:r>
          </a:p>
          <a:p>
            <a:pPr lvl="1">
              <a:lnSpc>
                <a:spcPct val="90000"/>
              </a:lnSpc>
              <a:spcBef>
                <a:spcPts val="1272"/>
              </a:spcBef>
            </a:pPr>
            <a:r>
              <a:rPr lang="en-US" sz="2200" dirty="0"/>
              <a:t>Use Fair Housing goals &amp; obligations</a:t>
            </a:r>
          </a:p>
          <a:p>
            <a:pPr lvl="1">
              <a:lnSpc>
                <a:spcPct val="90000"/>
              </a:lnSpc>
              <a:spcBef>
                <a:spcPts val="1272"/>
              </a:spcBef>
            </a:pPr>
            <a:r>
              <a:rPr lang="en-US" sz="2200" dirty="0"/>
              <a:t>Reform School Consolidation bill</a:t>
            </a:r>
          </a:p>
          <a:p>
            <a:pPr lvl="1">
              <a:lnSpc>
                <a:spcPct val="90000"/>
              </a:lnSpc>
              <a:spcBef>
                <a:spcPts val="1272"/>
              </a:spcBef>
            </a:pPr>
            <a:r>
              <a:rPr lang="en-US" sz="2200" dirty="0"/>
              <a:t>Strengthen the Civil Rights capacity of the DOE</a:t>
            </a:r>
          </a:p>
        </p:txBody>
      </p:sp>
    </p:spTree>
    <p:extLst>
      <p:ext uri="{BB962C8B-B14F-4D97-AF65-F5344CB8AC3E}">
        <p14:creationId xmlns:p14="http://schemas.microsoft.com/office/powerpoint/2010/main" val="1757288172"/>
      </p:ext>
    </p:extLst>
  </p:cSld>
  <p:clrMapOvr>
    <a:masterClrMapping/>
  </p:clrMapOvr>
  <p:transition advTm="15000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041" y="586855"/>
            <a:ext cx="2401025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3500" b="1">
                <a:solidFill>
                  <a:srgbClr val="FFFFFF"/>
                </a:solidFill>
              </a:rPr>
              <a:t>The School Funding Reform Act of 2008</a:t>
            </a:r>
            <a:r>
              <a:rPr lang="en-US" sz="350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7694" y="649480"/>
            <a:ext cx="4916510" cy="5546047"/>
          </a:xfrm>
        </p:spPr>
        <p:txBody>
          <a:bodyPr anchor="ctr">
            <a:normAutofit/>
          </a:bodyPr>
          <a:lstStyle/>
          <a:p>
            <a:pPr marL="0" lvl="0" indent="0">
              <a:spcAft>
                <a:spcPts val="600"/>
              </a:spcAft>
              <a:buNone/>
            </a:pPr>
            <a:r>
              <a:rPr lang="en-US" sz="1800" dirty="0"/>
              <a:t>This system (when fully funded) does much to incentivize diversity &amp; inclusion. </a:t>
            </a:r>
          </a:p>
          <a:p>
            <a:pPr marL="0" lvl="0" indent="0">
              <a:spcAft>
                <a:spcPts val="600"/>
              </a:spcAft>
              <a:buNone/>
            </a:pPr>
            <a:endParaRPr lang="en-US" sz="1800" b="1" i="1" dirty="0"/>
          </a:p>
          <a:p>
            <a:pPr marL="0" lvl="0" indent="0">
              <a:spcAft>
                <a:spcPts val="600"/>
              </a:spcAft>
              <a:buNone/>
            </a:pPr>
            <a:r>
              <a:rPr lang="en-US" sz="1800" b="1" i="1" dirty="0"/>
              <a:t>But it can do more. </a:t>
            </a:r>
          </a:p>
          <a:p>
            <a:pPr>
              <a:spcAft>
                <a:spcPts val="600"/>
              </a:spcAft>
            </a:pPr>
            <a:r>
              <a:rPr lang="en-US" sz="2200" dirty="0"/>
              <a:t>State aid should prioritize &amp; advantage diverse districts. </a:t>
            </a:r>
          </a:p>
          <a:p>
            <a:pPr>
              <a:spcAft>
                <a:spcPts val="600"/>
              </a:spcAft>
            </a:pPr>
            <a:r>
              <a:rPr lang="en-US" sz="2200" dirty="0"/>
              <a:t>Funding should support strategies that foster inclusion </a:t>
            </a:r>
            <a:r>
              <a:rPr lang="en-US" sz="2200" i="1" dirty="0"/>
              <a:t>within</a:t>
            </a:r>
            <a:r>
              <a:rPr lang="en-US" sz="2200" dirty="0"/>
              <a:t> districts, schools &amp; classrooms.</a:t>
            </a:r>
          </a:p>
          <a:p>
            <a:pPr>
              <a:spcAft>
                <a:spcPts val="600"/>
              </a:spcAft>
            </a:pPr>
            <a:r>
              <a:rPr lang="en-US" sz="2200" dirty="0"/>
              <a:t>High poverty districts should not be penalized.</a:t>
            </a:r>
          </a:p>
          <a:p>
            <a:pPr>
              <a:spcAft>
                <a:spcPts val="600"/>
              </a:spcAft>
            </a:pPr>
            <a:r>
              <a:rPr lang="en-US" sz="2200" dirty="0"/>
              <a:t>Funding should only support high opportunity districts </a:t>
            </a:r>
            <a:r>
              <a:rPr lang="en-US" sz="2200" i="1" u="sng" dirty="0"/>
              <a:t>as they diversify.</a:t>
            </a:r>
          </a:p>
          <a:p>
            <a:pPr marL="0" indent="0">
              <a:buNone/>
            </a:pP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530931416"/>
      </p:ext>
    </p:extLst>
  </p:cSld>
  <p:clrMapOvr>
    <a:masterClrMapping/>
  </p:clrMapOvr>
  <p:transition advTm="25000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041" y="586855"/>
            <a:ext cx="2401025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3500" b="1">
                <a:solidFill>
                  <a:srgbClr val="FFFFFF"/>
                </a:solidFill>
              </a:rPr>
              <a:t>Inter-District Public School Choice</a:t>
            </a:r>
            <a:endParaRPr lang="en-US" sz="350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7694" y="649480"/>
            <a:ext cx="4916510" cy="5546047"/>
          </a:xfrm>
        </p:spPr>
        <p:txBody>
          <a:bodyPr anchor="ctr">
            <a:normAutofit/>
          </a:bodyPr>
          <a:lstStyle/>
          <a:p>
            <a:pPr marL="0" lvl="0" indent="0">
              <a:buNone/>
            </a:pPr>
            <a:r>
              <a:rPr lang="en-US" sz="2000" dirty="0"/>
              <a:t>This program, in its current form, does </a:t>
            </a:r>
            <a:r>
              <a:rPr lang="en-US" sz="2000" b="1" u="sng" dirty="0"/>
              <a:t>NOT</a:t>
            </a:r>
            <a:r>
              <a:rPr lang="en-US" sz="2000" u="sng" dirty="0"/>
              <a:t> </a:t>
            </a:r>
            <a:r>
              <a:rPr lang="en-US" sz="2000" dirty="0"/>
              <a:t>promote integration. </a:t>
            </a:r>
          </a:p>
          <a:p>
            <a:pPr marL="0" lvl="0" indent="0">
              <a:buNone/>
            </a:pPr>
            <a:endParaRPr lang="en-US" sz="2000" u="sng" dirty="0"/>
          </a:p>
          <a:p>
            <a:pPr marL="0" lvl="0" indent="0">
              <a:buNone/>
            </a:pPr>
            <a:endParaRPr lang="en-US" sz="2000" u="sng" dirty="0"/>
          </a:p>
          <a:p>
            <a:pPr marL="0" lvl="0" indent="0">
              <a:buNone/>
            </a:pPr>
            <a:r>
              <a:rPr lang="en-US" sz="2000" u="sng" dirty="0"/>
              <a:t>But it can</a:t>
            </a:r>
            <a:r>
              <a:rPr lang="en-US" sz="2000" dirty="0"/>
              <a:t> if it is reformed.</a:t>
            </a:r>
          </a:p>
          <a:p>
            <a:pPr lvl="1"/>
            <a:r>
              <a:rPr lang="en-US" sz="2000" dirty="0"/>
              <a:t>Make it mandatory for </a:t>
            </a:r>
            <a:r>
              <a:rPr lang="en-US" sz="2000" i="1" dirty="0"/>
              <a:t>high opportunity</a:t>
            </a:r>
            <a:r>
              <a:rPr lang="en-US" sz="2000" dirty="0"/>
              <a:t> districts that fall short of regional integration goals.</a:t>
            </a:r>
          </a:p>
          <a:p>
            <a:pPr marL="457200" lvl="1" indent="0">
              <a:spcAft>
                <a:spcPts val="600"/>
              </a:spcAft>
              <a:buNone/>
            </a:pPr>
            <a:endParaRPr lang="en-US" sz="2000" dirty="0"/>
          </a:p>
          <a:p>
            <a:pPr lvl="1">
              <a:spcAft>
                <a:spcPts val="600"/>
              </a:spcAft>
            </a:pPr>
            <a:r>
              <a:rPr lang="en-US" sz="2000" dirty="0"/>
              <a:t>Spaces in these districts can be </a:t>
            </a:r>
            <a:r>
              <a:rPr lang="en-US" sz="2000" i="1" dirty="0"/>
              <a:t>prioritized</a:t>
            </a:r>
            <a:r>
              <a:rPr lang="en-US" sz="2000" dirty="0"/>
              <a:t> for students from the most segregated, high poverty districts.</a:t>
            </a:r>
          </a:p>
        </p:txBody>
      </p:sp>
    </p:spTree>
    <p:extLst>
      <p:ext uri="{BB962C8B-B14F-4D97-AF65-F5344CB8AC3E}">
        <p14:creationId xmlns:p14="http://schemas.microsoft.com/office/powerpoint/2010/main" val="1839064159"/>
      </p:ext>
    </p:extLst>
  </p:cSld>
  <p:clrMapOvr>
    <a:masterClrMapping/>
  </p:clrMapOvr>
  <p:transition advTm="20000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041" y="586855"/>
            <a:ext cx="2401025" cy="3387497"/>
          </a:xfrm>
        </p:spPr>
        <p:txBody>
          <a:bodyPr anchor="b">
            <a:normAutofit/>
          </a:bodyPr>
          <a:lstStyle/>
          <a:p>
            <a:pPr lvl="0" algn="r">
              <a:lnSpc>
                <a:spcPct val="90000"/>
              </a:lnSpc>
            </a:pPr>
            <a:br>
              <a:rPr lang="en-US" sz="3200" b="1" dirty="0">
                <a:solidFill>
                  <a:srgbClr val="FFFFFF"/>
                </a:solidFill>
              </a:rPr>
            </a:br>
            <a:r>
              <a:rPr lang="en-US" sz="3200" b="1" dirty="0">
                <a:solidFill>
                  <a:srgbClr val="FFFFFF"/>
                </a:solidFill>
              </a:rPr>
              <a:t>County School System &amp; Magnet Schools</a:t>
            </a:r>
            <a:br>
              <a:rPr lang="en-US" sz="3200" dirty="0">
                <a:solidFill>
                  <a:srgbClr val="FFFFFF"/>
                </a:solidFill>
              </a:rPr>
            </a:b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7694" y="609600"/>
            <a:ext cx="4916510" cy="5272659"/>
          </a:xfrm>
        </p:spPr>
        <p:txBody>
          <a:bodyPr anchor="ctr"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2000" dirty="0"/>
              <a:t>County technical, trade &amp; vocational schools often already serve as regional, more integrated, alternatives. </a:t>
            </a:r>
          </a:p>
          <a:p>
            <a:pPr marL="0" indent="0">
              <a:spcAft>
                <a:spcPts val="1200"/>
              </a:spcAft>
              <a:buNone/>
            </a:pPr>
            <a:endParaRPr lang="en-US" sz="2000" dirty="0"/>
          </a:p>
          <a:p>
            <a:pPr>
              <a:spcAft>
                <a:spcPts val="1200"/>
              </a:spcAft>
            </a:pPr>
            <a:r>
              <a:rPr lang="en-US" sz="2000" i="1" dirty="0"/>
              <a:t>Should require regional goals for economic &amp; racial balance.</a:t>
            </a:r>
          </a:p>
          <a:p>
            <a:pPr>
              <a:spcAft>
                <a:spcPts val="1200"/>
              </a:spcAft>
            </a:pPr>
            <a:r>
              <a:rPr lang="en-US" sz="2000" dirty="0"/>
              <a:t>Enact legislation to create &amp; support </a:t>
            </a:r>
            <a:r>
              <a:rPr lang="en-US" sz="2000" b="1" dirty="0"/>
              <a:t>pro-integration regional magnet schools </a:t>
            </a:r>
            <a:r>
              <a:rPr lang="en-US" sz="2000" dirty="0"/>
              <a:t>in urban areas.</a:t>
            </a:r>
          </a:p>
          <a:p>
            <a:pPr lvl="0">
              <a:spcBef>
                <a:spcPts val="400"/>
              </a:spcBef>
              <a:spcAft>
                <a:spcPts val="1200"/>
              </a:spcAft>
            </a:pPr>
            <a:r>
              <a:rPr lang="en-US" sz="2000" dirty="0"/>
              <a:t>Legislation must require charters to also meet </a:t>
            </a:r>
            <a:r>
              <a:rPr lang="en-US" sz="2000" i="1" dirty="0"/>
              <a:t>regional</a:t>
            </a:r>
            <a:r>
              <a:rPr lang="en-US" sz="2000" dirty="0"/>
              <a:t> integration goals.</a:t>
            </a:r>
          </a:p>
        </p:txBody>
      </p:sp>
    </p:spTree>
    <p:extLst>
      <p:ext uri="{BB962C8B-B14F-4D97-AF65-F5344CB8AC3E}">
        <p14:creationId xmlns:p14="http://schemas.microsoft.com/office/powerpoint/2010/main" val="615622900"/>
      </p:ext>
    </p:extLst>
  </p:cSld>
  <p:clrMapOvr>
    <a:masterClrMapping/>
  </p:clrMapOvr>
  <p:transition advTm="15000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041" y="586855"/>
            <a:ext cx="2401025" cy="3387497"/>
          </a:xfrm>
        </p:spPr>
        <p:txBody>
          <a:bodyPr anchor="b">
            <a:normAutofit/>
          </a:bodyPr>
          <a:lstStyle/>
          <a:p>
            <a:pPr lvl="0" algn="r"/>
            <a:br>
              <a:rPr lang="en-US" sz="2700" b="1">
                <a:solidFill>
                  <a:srgbClr val="FFFFFF"/>
                </a:solidFill>
              </a:rPr>
            </a:br>
            <a:r>
              <a:rPr lang="en-US" sz="2700" b="1">
                <a:solidFill>
                  <a:srgbClr val="FFFFFF"/>
                </a:solidFill>
              </a:rPr>
              <a:t>Reform School Consolidation bill</a:t>
            </a:r>
            <a:br>
              <a:rPr lang="en-US" sz="2700">
                <a:solidFill>
                  <a:srgbClr val="FFFFFF"/>
                </a:solidFill>
              </a:rPr>
            </a:br>
            <a:endParaRPr lang="en-US" sz="270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7694" y="586856"/>
            <a:ext cx="4916510" cy="560867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new school consolidation bill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must be amended to:</a:t>
            </a:r>
          </a:p>
          <a:p>
            <a:pPr marL="0" indent="0">
              <a:buNone/>
            </a:pP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spcAft>
                <a:spcPts val="1200"/>
              </a:spcAft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prohibit</a:t>
            </a:r>
            <a:r>
              <a:rPr lang="en-US" sz="2000" dirty="0"/>
              <a:t> withdrawal, separation or dissolution as a part of any proposed consolidation plan. </a:t>
            </a:r>
          </a:p>
          <a:p>
            <a:pPr lvl="1">
              <a:spcAft>
                <a:spcPts val="1200"/>
              </a:spcAft>
            </a:pPr>
            <a:r>
              <a:rPr lang="en-US" sz="2000" dirty="0"/>
              <a:t>Require an affirmative obligation to create a racially &amp; socioeconomically integrated consolidated district. </a:t>
            </a:r>
          </a:p>
        </p:txBody>
      </p:sp>
    </p:spTree>
    <p:extLst>
      <p:ext uri="{BB962C8B-B14F-4D97-AF65-F5344CB8AC3E}">
        <p14:creationId xmlns:p14="http://schemas.microsoft.com/office/powerpoint/2010/main" val="3504152815"/>
      </p:ext>
    </p:extLst>
  </p:cSld>
  <p:clrMapOvr>
    <a:masterClrMapping/>
  </p:clrMapOvr>
  <p:transition advTm="15000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336136" y="1336710"/>
            <a:ext cx="6858000" cy="418458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088181" y="1092216"/>
            <a:ext cx="6346209" cy="41820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833933" y="3515977"/>
            <a:ext cx="2501979" cy="418206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176002" y="1496845"/>
            <a:ext cx="6858001" cy="386430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74277" y="1668285"/>
            <a:ext cx="4318303" cy="3238727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797" y="586855"/>
            <a:ext cx="3172575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3500" b="1">
                <a:solidFill>
                  <a:srgbClr val="FFFFFF"/>
                </a:solidFill>
              </a:rPr>
              <a:t>Mount Laurel &amp; New Jersey’s Fair Housing Act</a:t>
            </a:r>
            <a:endParaRPr lang="en-US" sz="350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3692" y="825578"/>
            <a:ext cx="4042815" cy="5270422"/>
          </a:xfrm>
        </p:spPr>
        <p:txBody>
          <a:bodyPr anchor="ctr">
            <a:normAutofit/>
          </a:bodyPr>
          <a:lstStyle/>
          <a:p>
            <a:pPr lvl="0"/>
            <a:r>
              <a:rPr lang="en-US" sz="2000" dirty="0"/>
              <a:t>Include Affordable Housing in goals for school &amp; classroom integration. </a:t>
            </a:r>
          </a:p>
          <a:p>
            <a:pPr marL="0" lvl="0" indent="0">
              <a:buNone/>
            </a:pPr>
            <a:endParaRPr lang="en-US" sz="2000" dirty="0"/>
          </a:p>
          <a:p>
            <a:pPr marL="0" lvl="0" indent="0">
              <a:buNone/>
            </a:pPr>
            <a:endParaRPr lang="en-US" sz="2000" dirty="0"/>
          </a:p>
          <a:p>
            <a:pPr lvl="0"/>
            <a:r>
              <a:rPr lang="en-US" sz="2000" dirty="0"/>
              <a:t>Affluent districts who think they are too “far flung” to integrate can be required to deepen their affordable housing obligation.</a:t>
            </a:r>
          </a:p>
        </p:txBody>
      </p:sp>
    </p:spTree>
    <p:extLst>
      <p:ext uri="{BB962C8B-B14F-4D97-AF65-F5344CB8AC3E}">
        <p14:creationId xmlns:p14="http://schemas.microsoft.com/office/powerpoint/2010/main" val="3448331233"/>
      </p:ext>
    </p:extLst>
  </p:cSld>
  <p:clrMapOvr>
    <a:masterClrMapping/>
  </p:clrMapOvr>
  <p:transition advTm="25000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8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0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336136" y="1336710"/>
            <a:ext cx="6858000" cy="418458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2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088181" y="1092216"/>
            <a:ext cx="6346209" cy="41820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14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833933" y="3515977"/>
            <a:ext cx="2501979" cy="418206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16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176002" y="1496845"/>
            <a:ext cx="6858001" cy="386430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18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74277" y="1668285"/>
            <a:ext cx="4318303" cy="3238727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585B86A-6538-1A4F-8A67-4F73A7893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797" y="846359"/>
            <a:ext cx="3172575" cy="3509655"/>
          </a:xfrm>
        </p:spPr>
        <p:txBody>
          <a:bodyPr anchor="b">
            <a:normAutofit/>
          </a:bodyPr>
          <a:lstStyle/>
          <a:p>
            <a:pPr lvl="0" algn="r">
              <a:lnSpc>
                <a:spcPct val="90000"/>
              </a:lnSpc>
            </a:pPr>
            <a:br>
              <a:rPr lang="en-US" sz="3000" b="1" dirty="0">
                <a:solidFill>
                  <a:srgbClr val="FFFFFF"/>
                </a:solidFill>
              </a:rPr>
            </a:br>
            <a:r>
              <a:rPr lang="en-US" sz="3000" b="1" dirty="0">
                <a:solidFill>
                  <a:srgbClr val="FFFFFF"/>
                </a:solidFill>
              </a:rPr>
              <a:t>Bolster/Reform  Department of Education’s </a:t>
            </a:r>
            <a:br>
              <a:rPr lang="en-US" sz="3000" b="1" dirty="0">
                <a:solidFill>
                  <a:srgbClr val="FFFFFF"/>
                </a:solidFill>
              </a:rPr>
            </a:br>
            <a:r>
              <a:rPr lang="en-US" sz="3000" b="1" dirty="0">
                <a:solidFill>
                  <a:srgbClr val="FFFFFF"/>
                </a:solidFill>
              </a:rPr>
              <a:t>Civil Rights Capacity</a:t>
            </a:r>
            <a:br>
              <a:rPr lang="en-US" sz="3000" dirty="0">
                <a:solidFill>
                  <a:srgbClr val="FFFFFF"/>
                </a:solidFill>
              </a:rPr>
            </a:br>
            <a:endParaRPr lang="en-US" sz="30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36CCE-C2D9-6843-BA75-28F5BF819F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5106" y="649480"/>
            <a:ext cx="4035494" cy="5546047"/>
          </a:xfrm>
        </p:spPr>
        <p:txBody>
          <a:bodyPr anchor="ctr">
            <a:normAutofit/>
          </a:bodyPr>
          <a:lstStyle/>
          <a:p>
            <a:pPr marL="0" indent="0" algn="ctr">
              <a:lnSpc>
                <a:spcPct val="9000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1800" i="1" dirty="0"/>
              <a:t>All of these measures MUST have </a:t>
            </a:r>
            <a:br>
              <a:rPr lang="en-US" sz="1800" i="1" dirty="0"/>
            </a:br>
            <a:r>
              <a:rPr lang="en-US" sz="1800" i="1" u="sng" dirty="0"/>
              <a:t>strong state mandate &amp; resources</a:t>
            </a:r>
            <a:r>
              <a:rPr lang="en-US" sz="1800" i="1" dirty="0"/>
              <a:t> directed toward the achievement of integration goals. </a:t>
            </a:r>
          </a:p>
          <a:p>
            <a:pPr marL="0" indent="0">
              <a:lnSpc>
                <a:spcPct val="90000"/>
              </a:lnSpc>
              <a:spcBef>
                <a:spcPts val="400"/>
              </a:spcBef>
              <a:spcAft>
                <a:spcPts val="600"/>
              </a:spcAft>
              <a:buNone/>
            </a:pPr>
            <a:endParaRPr lang="en-US" sz="1800" dirty="0"/>
          </a:p>
          <a:p>
            <a:pPr>
              <a:lnSpc>
                <a:spcPct val="90000"/>
              </a:lnSpc>
              <a:spcBef>
                <a:spcPts val="400"/>
              </a:spcBef>
              <a:spcAft>
                <a:spcPts val="600"/>
              </a:spcAft>
            </a:pPr>
            <a:r>
              <a:rPr lang="en-US" sz="1800" dirty="0"/>
              <a:t>Enact legislation to strengthen the Department of Education’s Civil Rights capacity &amp; enforcement requirements – so DOE is </a:t>
            </a:r>
            <a:r>
              <a:rPr lang="en-US" sz="1800" i="1" dirty="0"/>
              <a:t>charged</a:t>
            </a:r>
            <a:r>
              <a:rPr lang="en-US" sz="1800" dirty="0"/>
              <a:t> with &amp; </a:t>
            </a:r>
            <a:r>
              <a:rPr lang="en-US" sz="1800" i="1" dirty="0"/>
              <a:t>capable of</a:t>
            </a:r>
            <a:r>
              <a:rPr lang="en-US" sz="1800" dirty="0"/>
              <a:t> carrying out school desegregation goals.</a:t>
            </a:r>
          </a:p>
          <a:p>
            <a:pPr marL="0" indent="0">
              <a:lnSpc>
                <a:spcPct val="90000"/>
              </a:lnSpc>
              <a:spcBef>
                <a:spcPts val="400"/>
              </a:spcBef>
              <a:spcAft>
                <a:spcPts val="600"/>
              </a:spcAft>
              <a:buNone/>
            </a:pPr>
            <a:endParaRPr lang="en-US" sz="1800" dirty="0"/>
          </a:p>
          <a:p>
            <a:pPr>
              <a:lnSpc>
                <a:spcPct val="90000"/>
              </a:lnSpc>
              <a:spcBef>
                <a:spcPts val="400"/>
              </a:spcBef>
              <a:spcAft>
                <a:spcPts val="600"/>
              </a:spcAft>
            </a:pPr>
            <a:r>
              <a:rPr lang="en-US" sz="1800" dirty="0"/>
              <a:t>DOE must have the capacity to conduct an </a:t>
            </a:r>
            <a:r>
              <a:rPr lang="en-US" sz="1800" b="1" i="1" dirty="0"/>
              <a:t>Opportunity Analysis to </a:t>
            </a:r>
            <a:r>
              <a:rPr lang="en-US" sz="1800" dirty="0"/>
              <a:t>develop inclusion goals for each district.</a:t>
            </a:r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24334549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2638" y="44533"/>
            <a:ext cx="8817424" cy="68134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117895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F0C926-3984-D54B-8325-ACBA029B4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041" y="586855"/>
            <a:ext cx="2401025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3500" dirty="0">
                <a:solidFill>
                  <a:srgbClr val="FFFFFF"/>
                </a:solidFill>
              </a:rPr>
              <a:t>Caveats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4243EE-FE78-3349-8442-5AD8BB46BB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7694" y="649480"/>
            <a:ext cx="4916510" cy="5546047"/>
          </a:xfrm>
        </p:spPr>
        <p:txBody>
          <a:bodyPr anchor="ctr">
            <a:normAutofit fontScale="85000" lnSpcReduction="10000"/>
          </a:bodyPr>
          <a:lstStyle/>
          <a:p>
            <a:pPr marL="457200" indent="-457200">
              <a:spcAft>
                <a:spcPts val="900"/>
              </a:spcAft>
              <a:buAutoNum type="arabicPeriod"/>
            </a:pPr>
            <a:r>
              <a:rPr lang="en-US" sz="1800" b="1" dirty="0"/>
              <a:t>Avoid Short-Term Quick-Fixes</a:t>
            </a:r>
            <a:r>
              <a:rPr lang="en-US" sz="1800" dirty="0"/>
              <a:t>  </a:t>
            </a:r>
            <a:r>
              <a:rPr lang="en-US" sz="1800" i="1" dirty="0"/>
              <a:t>Especially ones that settle for costly expenditures instead of true inclusion. </a:t>
            </a:r>
          </a:p>
          <a:p>
            <a:pPr marL="457200" indent="-457200">
              <a:spcAft>
                <a:spcPts val="900"/>
              </a:spcAft>
              <a:buAutoNum type="arabicPeriod"/>
            </a:pPr>
            <a:r>
              <a:rPr lang="en-US" sz="1800" b="1" dirty="0"/>
              <a:t>Don't Blame the Victim </a:t>
            </a:r>
            <a:r>
              <a:rPr lang="en-US" sz="1800" i="1" dirty="0"/>
              <a:t>- NJ’s high poverty &amp; racially isolated districts did not create segregation. Their students did not choose it. They should not be asked to bear the burden of fixing it.</a:t>
            </a:r>
          </a:p>
          <a:p>
            <a:pPr marL="457200" indent="-457200">
              <a:spcAft>
                <a:spcPts val="900"/>
              </a:spcAft>
              <a:buFont typeface="+mj-lt"/>
              <a:buAutoNum type="arabicPeriod"/>
            </a:pPr>
            <a:r>
              <a:rPr lang="en-US" sz="1800" b="1" dirty="0"/>
              <a:t>Not all Suburban &amp; Urban Districts are the Same - </a:t>
            </a:r>
            <a:r>
              <a:rPr lang="en-US" sz="1800" i="1" dirty="0"/>
              <a:t>Recognize that districts in New Jersey are more than just white or black; rich or poor; urban or suburban. </a:t>
            </a:r>
          </a:p>
          <a:p>
            <a:pPr marL="457200" indent="-457200">
              <a:spcAft>
                <a:spcPts val="900"/>
              </a:spcAft>
              <a:buFont typeface="+mj-lt"/>
              <a:buAutoNum type="arabicPeriod"/>
            </a:pPr>
            <a:r>
              <a:rPr lang="en-US" sz="1800" b="1" dirty="0"/>
              <a:t>Do No Harm -  </a:t>
            </a:r>
            <a:r>
              <a:rPr lang="en-US" sz="1800" i="1" dirty="0"/>
              <a:t>The best intentions often bring unintended but harmful consequences. </a:t>
            </a:r>
          </a:p>
          <a:p>
            <a:pPr marL="685800" lvl="1">
              <a:spcAft>
                <a:spcPts val="900"/>
              </a:spcAft>
            </a:pPr>
            <a:r>
              <a:rPr lang="en-US" sz="1800" b="1" dirty="0"/>
              <a:t>County consolidation </a:t>
            </a:r>
            <a:r>
              <a:rPr lang="en-US" sz="1800" dirty="0"/>
              <a:t>will not capture a diverse enough area to impact segregation patterns. </a:t>
            </a:r>
          </a:p>
          <a:p>
            <a:pPr marL="685800" lvl="1">
              <a:spcAft>
                <a:spcPts val="900"/>
              </a:spcAft>
            </a:pPr>
            <a:r>
              <a:rPr lang="en-US" sz="1800" dirty="0"/>
              <a:t>Simply </a:t>
            </a:r>
            <a:r>
              <a:rPr lang="en-US" sz="1800" b="1" dirty="0"/>
              <a:t>removing district boundaries </a:t>
            </a:r>
            <a:r>
              <a:rPr lang="en-US" sz="1800" dirty="0"/>
              <a:t>would accelerate white flight &amp; deepen segregation.</a:t>
            </a:r>
          </a:p>
          <a:p>
            <a:pPr lvl="1">
              <a:spcAft>
                <a:spcPts val="900"/>
              </a:spcAft>
            </a:pPr>
            <a:r>
              <a:rPr lang="en-US" sz="1800" b="1" dirty="0"/>
              <a:t>Magnet &amp; vocational schools </a:t>
            </a:r>
            <a:r>
              <a:rPr lang="en-US" sz="1800" dirty="0"/>
              <a:t>should not create a new layer of exclusivity &amp; exclusion.</a:t>
            </a:r>
          </a:p>
          <a:p>
            <a:pPr lvl="1">
              <a:spcAft>
                <a:spcPts val="900"/>
              </a:spcAft>
            </a:pPr>
            <a:r>
              <a:rPr lang="en-US" sz="1800" b="1" dirty="0"/>
              <a:t>Magnets</a:t>
            </a:r>
            <a:r>
              <a:rPr lang="en-US" sz="1800" dirty="0"/>
              <a:t>, as well as </a:t>
            </a:r>
            <a:r>
              <a:rPr lang="en-US" sz="1800" b="1" dirty="0"/>
              <a:t>charters</a:t>
            </a:r>
            <a:r>
              <a:rPr lang="en-US" sz="1800" dirty="0"/>
              <a:t>, must meet meaningful goals for reflecting the economic &amp; racial mix of their region.</a:t>
            </a:r>
          </a:p>
          <a:p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258501826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336136" y="1336710"/>
            <a:ext cx="6858000" cy="418458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088181" y="1092216"/>
            <a:ext cx="6346209" cy="41820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833933" y="3515977"/>
            <a:ext cx="2501979" cy="418206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176002" y="1496845"/>
            <a:ext cx="6858001" cy="386430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74277" y="1668285"/>
            <a:ext cx="4318303" cy="3238727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364" y="1161301"/>
            <a:ext cx="3429000" cy="5034226"/>
          </a:xfrm>
        </p:spPr>
        <p:txBody>
          <a:bodyPr anchor="b">
            <a:noAutofit/>
          </a:bodyPr>
          <a:lstStyle/>
          <a:p>
            <a:pPr lvl="1" algn="l">
              <a:spcAft>
                <a:spcPts val="600"/>
              </a:spcAft>
            </a:pPr>
            <a:br>
              <a:rPr lang="en-US" sz="3600" b="1" dirty="0">
                <a:solidFill>
                  <a:schemeClr val="bg1"/>
                </a:solidFill>
              </a:rPr>
            </a:br>
            <a:br>
              <a:rPr lang="en-US" sz="3600" b="1" dirty="0">
                <a:solidFill>
                  <a:schemeClr val="bg1"/>
                </a:solidFill>
              </a:rPr>
            </a:br>
            <a:br>
              <a:rPr lang="en-US" sz="3600" b="1" dirty="0">
                <a:solidFill>
                  <a:schemeClr val="bg1"/>
                </a:solidFill>
              </a:rPr>
            </a:br>
            <a:br>
              <a:rPr lang="en-US" sz="3600" b="1" dirty="0">
                <a:solidFill>
                  <a:schemeClr val="bg1"/>
                </a:solidFill>
              </a:rPr>
            </a:br>
            <a:br>
              <a:rPr lang="en-US" sz="3600" b="1" dirty="0">
                <a:solidFill>
                  <a:schemeClr val="bg1"/>
                </a:solidFill>
              </a:rPr>
            </a:br>
            <a:br>
              <a:rPr lang="en-US" sz="3600" b="1" dirty="0">
                <a:solidFill>
                  <a:schemeClr val="bg1"/>
                </a:solidFill>
              </a:rPr>
            </a:b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b="1" dirty="0">
                <a:solidFill>
                  <a:schemeClr val="bg1"/>
                </a:solidFill>
              </a:rPr>
              <a:t>School Integration Will Not Fix All Problems</a:t>
            </a:r>
            <a:br>
              <a:rPr lang="en-US" sz="3600" b="1" dirty="0">
                <a:solidFill>
                  <a:schemeClr val="bg1"/>
                </a:solidFill>
              </a:rPr>
            </a:br>
            <a:br>
              <a:rPr lang="en-US" sz="3600" b="1" dirty="0">
                <a:solidFill>
                  <a:schemeClr val="bg1"/>
                </a:solidFill>
              </a:rPr>
            </a:br>
            <a:br>
              <a:rPr lang="en-US" sz="3600" b="1" dirty="0">
                <a:solidFill>
                  <a:schemeClr val="bg1"/>
                </a:solidFill>
              </a:rPr>
            </a:br>
            <a:br>
              <a:rPr lang="en-US" sz="3600" b="1" dirty="0">
                <a:solidFill>
                  <a:schemeClr val="bg1"/>
                </a:solidFill>
              </a:rPr>
            </a:br>
            <a:br>
              <a:rPr lang="en-US" sz="3600" dirty="0">
                <a:solidFill>
                  <a:schemeClr val="bg1"/>
                </a:solidFill>
              </a:rPr>
            </a:b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7368" y="649480"/>
            <a:ext cx="3646835" cy="5546047"/>
          </a:xfrm>
        </p:spPr>
        <p:txBody>
          <a:bodyPr anchor="ctr">
            <a:normAutofit lnSpcReduction="10000"/>
          </a:bodyPr>
          <a:lstStyle/>
          <a:p>
            <a:r>
              <a:rPr lang="en-US" sz="2400" dirty="0">
                <a:ea typeface="ＭＳ Ｐゴシック" charset="-128"/>
              </a:rPr>
              <a:t>School Integration is not a substitute for ending residential segregation, economic inequality &amp; racial discrimination</a:t>
            </a:r>
            <a:br>
              <a:rPr lang="en-US" sz="2400" dirty="0">
                <a:ea typeface="ＭＳ Ｐゴシック" charset="-128"/>
              </a:rPr>
            </a:br>
            <a:br>
              <a:rPr lang="en-US" sz="2400" dirty="0">
                <a:ea typeface="ＭＳ Ｐゴシック" charset="-128"/>
              </a:rPr>
            </a:br>
            <a:r>
              <a:rPr lang="en-US" sz="2400" dirty="0">
                <a:ea typeface="ＭＳ Ｐゴシック" charset="-128"/>
              </a:rPr>
              <a:t>But it is a</a:t>
            </a:r>
            <a:r>
              <a:rPr lang="en-US" sz="2400" i="1" dirty="0">
                <a:ea typeface="ＭＳ Ｐゴシック" charset="-128"/>
              </a:rPr>
              <a:t> part </a:t>
            </a:r>
            <a:r>
              <a:rPr lang="en-US" sz="2400" dirty="0">
                <a:ea typeface="ＭＳ Ｐゴシック" charset="-128"/>
              </a:rPr>
              <a:t>of the problem &amp; a part we can do something about.</a:t>
            </a:r>
            <a:br>
              <a:rPr lang="en-US" sz="2400" dirty="0">
                <a:ea typeface="ＭＳ Ｐゴシック" charset="-128"/>
              </a:rPr>
            </a:br>
            <a:endParaRPr lang="en-US" sz="2400" dirty="0">
              <a:ea typeface="ＭＳ Ｐゴシック" charset="-128"/>
            </a:endParaRPr>
          </a:p>
          <a:p>
            <a:endParaRPr lang="en-US" sz="2400" dirty="0">
              <a:ea typeface="ＭＳ Ｐゴシック" charset="-128"/>
            </a:endParaRPr>
          </a:p>
          <a:p>
            <a:r>
              <a:rPr lang="en-US" sz="2400" dirty="0">
                <a:solidFill>
                  <a:srgbClr val="FF0000"/>
                </a:solidFill>
                <a:ea typeface="ＭＳ Ｐゴシック" charset="-128"/>
              </a:rPr>
              <a:t>But it is a</a:t>
            </a:r>
            <a:r>
              <a:rPr lang="en-US" sz="2400" i="1" dirty="0">
                <a:solidFill>
                  <a:srgbClr val="FF0000"/>
                </a:solidFill>
                <a:ea typeface="ＭＳ Ｐゴシック" charset="-128"/>
              </a:rPr>
              <a:t> part </a:t>
            </a:r>
            <a:r>
              <a:rPr lang="en-US" sz="2400" dirty="0">
                <a:solidFill>
                  <a:srgbClr val="FF0000"/>
                </a:solidFill>
                <a:ea typeface="ＭＳ Ｐゴシック" charset="-128"/>
              </a:rPr>
              <a:t>of the solution – and we can do something about it.</a:t>
            </a:r>
            <a:br>
              <a:rPr lang="en-US" sz="2400" dirty="0">
                <a:solidFill>
                  <a:srgbClr val="FF0000"/>
                </a:solidFill>
                <a:ea typeface="ＭＳ Ｐゴシック" charset="-128"/>
              </a:rPr>
            </a:br>
            <a:endParaRPr lang="en-US" sz="2400" dirty="0">
              <a:solidFill>
                <a:srgbClr val="FF0000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8487874"/>
      </p:ext>
    </p:extLst>
  </p:cSld>
  <p:clrMapOvr>
    <a:masterClrMapping/>
  </p:clrMapOvr>
  <p:transition advTm="23000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336136" y="1336710"/>
            <a:ext cx="6858000" cy="418458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088181" y="1092216"/>
            <a:ext cx="6346209" cy="41820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833933" y="3515977"/>
            <a:ext cx="2501979" cy="418206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176002" y="1496845"/>
            <a:ext cx="6858001" cy="386430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74277" y="1668285"/>
            <a:ext cx="4318303" cy="3238727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328" y="990599"/>
            <a:ext cx="3291072" cy="5204927"/>
          </a:xfrm>
        </p:spPr>
        <p:txBody>
          <a:bodyPr anchor="b">
            <a:noAutofit/>
          </a:bodyPr>
          <a:lstStyle/>
          <a:p>
            <a:pPr lvl="1" algn="l">
              <a:spcAft>
                <a:spcPts val="600"/>
              </a:spcAft>
            </a:pPr>
            <a:br>
              <a:rPr lang="en-US" sz="3600" b="1" dirty="0">
                <a:solidFill>
                  <a:schemeClr val="bg1"/>
                </a:solidFill>
              </a:rPr>
            </a:br>
            <a:br>
              <a:rPr lang="en-US" sz="3600" b="1" dirty="0">
                <a:solidFill>
                  <a:schemeClr val="bg1"/>
                </a:solidFill>
              </a:rPr>
            </a:br>
            <a:br>
              <a:rPr lang="en-US" sz="3600" b="1" dirty="0">
                <a:solidFill>
                  <a:schemeClr val="bg1"/>
                </a:solidFill>
              </a:rPr>
            </a:br>
            <a:br>
              <a:rPr lang="en-US" sz="3600" b="1" dirty="0">
                <a:solidFill>
                  <a:schemeClr val="bg1"/>
                </a:solidFill>
              </a:rPr>
            </a:br>
            <a:br>
              <a:rPr lang="en-US" sz="3600" b="1" dirty="0">
                <a:solidFill>
                  <a:schemeClr val="bg1"/>
                </a:solidFill>
              </a:rPr>
            </a:br>
            <a:br>
              <a:rPr lang="en-US" sz="3600" b="1" dirty="0">
                <a:solidFill>
                  <a:schemeClr val="bg1"/>
                </a:solidFill>
              </a:rPr>
            </a:br>
            <a:br>
              <a:rPr lang="en-US" sz="3600" b="1" dirty="0">
                <a:solidFill>
                  <a:schemeClr val="bg1"/>
                </a:solidFill>
              </a:rPr>
            </a:br>
            <a:br>
              <a:rPr lang="en-US" sz="3600" b="1" dirty="0">
                <a:solidFill>
                  <a:schemeClr val="bg1"/>
                </a:solidFill>
              </a:rPr>
            </a:br>
            <a:br>
              <a:rPr lang="en-US" sz="3600" b="1" dirty="0">
                <a:solidFill>
                  <a:schemeClr val="bg1"/>
                </a:solidFill>
              </a:rPr>
            </a:br>
            <a:br>
              <a:rPr lang="en-US" sz="3600" b="1" dirty="0">
                <a:solidFill>
                  <a:schemeClr val="bg1"/>
                </a:solidFill>
              </a:rPr>
            </a:br>
            <a:br>
              <a:rPr lang="en-US" sz="3600" b="1" dirty="0">
                <a:solidFill>
                  <a:schemeClr val="bg1"/>
                </a:solidFill>
              </a:rPr>
            </a:br>
            <a:br>
              <a:rPr lang="en-US" sz="3600" b="1" dirty="0">
                <a:solidFill>
                  <a:schemeClr val="bg1"/>
                </a:solidFill>
              </a:rPr>
            </a:br>
            <a:br>
              <a:rPr lang="en-US" sz="3600" b="1" dirty="0">
                <a:solidFill>
                  <a:schemeClr val="bg1"/>
                </a:solidFill>
              </a:rPr>
            </a:br>
            <a:br>
              <a:rPr lang="en-US" sz="3600" b="1" dirty="0">
                <a:solidFill>
                  <a:schemeClr val="bg1"/>
                </a:solidFill>
              </a:rPr>
            </a:br>
            <a:br>
              <a:rPr lang="en-US" sz="3600" b="1" dirty="0">
                <a:solidFill>
                  <a:schemeClr val="bg1"/>
                </a:solidFill>
              </a:rPr>
            </a:br>
            <a:br>
              <a:rPr lang="en-US" sz="3600" b="1" dirty="0">
                <a:solidFill>
                  <a:schemeClr val="bg1"/>
                </a:solidFill>
              </a:rPr>
            </a:br>
            <a:br>
              <a:rPr lang="en-US" sz="3600" b="1" dirty="0">
                <a:solidFill>
                  <a:schemeClr val="bg1"/>
                </a:solidFill>
              </a:rPr>
            </a:br>
            <a:br>
              <a:rPr lang="en-US" sz="3600" b="1" dirty="0">
                <a:solidFill>
                  <a:schemeClr val="bg1"/>
                </a:solidFill>
              </a:rPr>
            </a:br>
            <a:br>
              <a:rPr lang="en-US" sz="3600" b="1" dirty="0">
                <a:solidFill>
                  <a:schemeClr val="bg1"/>
                </a:solidFill>
              </a:rPr>
            </a:br>
            <a:br>
              <a:rPr lang="en-US" sz="3600" b="1" dirty="0">
                <a:solidFill>
                  <a:schemeClr val="bg1"/>
                </a:solidFill>
              </a:rPr>
            </a:br>
            <a:br>
              <a:rPr lang="en-US" sz="3600" b="1" dirty="0">
                <a:solidFill>
                  <a:schemeClr val="bg1"/>
                </a:solidFill>
              </a:rPr>
            </a:br>
            <a:br>
              <a:rPr lang="en-US" sz="3600" b="1" dirty="0">
                <a:solidFill>
                  <a:schemeClr val="bg1"/>
                </a:solidFill>
              </a:rPr>
            </a:br>
            <a:br>
              <a:rPr lang="en-US" sz="3600" b="1" dirty="0">
                <a:solidFill>
                  <a:schemeClr val="bg1"/>
                </a:solidFill>
              </a:rPr>
            </a:br>
            <a:br>
              <a:rPr lang="en-US" sz="3600" b="1" dirty="0">
                <a:solidFill>
                  <a:schemeClr val="bg1"/>
                </a:solidFill>
              </a:rPr>
            </a:br>
            <a:br>
              <a:rPr lang="en-US" sz="3600" b="1" dirty="0">
                <a:solidFill>
                  <a:schemeClr val="bg1"/>
                </a:solidFill>
              </a:rPr>
            </a:br>
            <a:br>
              <a:rPr lang="en-US" sz="3600" b="1" dirty="0">
                <a:solidFill>
                  <a:schemeClr val="bg1"/>
                </a:solidFill>
              </a:rPr>
            </a:br>
            <a:br>
              <a:rPr lang="en-US" sz="3600" b="1" dirty="0">
                <a:solidFill>
                  <a:schemeClr val="bg1"/>
                </a:solidFill>
              </a:rPr>
            </a:br>
            <a:br>
              <a:rPr lang="en-US" sz="3600" b="1" dirty="0">
                <a:solidFill>
                  <a:schemeClr val="bg1"/>
                </a:solidFill>
              </a:rPr>
            </a:br>
            <a:br>
              <a:rPr lang="en-US" sz="3600" b="1" dirty="0">
                <a:solidFill>
                  <a:schemeClr val="bg1"/>
                </a:solidFill>
              </a:rPr>
            </a:b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b="1" dirty="0">
                <a:solidFill>
                  <a:schemeClr val="bg1"/>
                </a:solidFill>
              </a:rPr>
              <a:t>This is a beginning framework. </a:t>
            </a:r>
            <a:br>
              <a:rPr lang="en-US" sz="3600" b="1" dirty="0">
                <a:solidFill>
                  <a:schemeClr val="bg1"/>
                </a:solidFill>
              </a:rPr>
            </a:b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b="1" dirty="0">
                <a:solidFill>
                  <a:schemeClr val="bg1"/>
                </a:solidFill>
              </a:rPr>
              <a:t>A starting point for developing a policy agenda in the next legislative session.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7368" y="649480"/>
            <a:ext cx="3646835" cy="5546047"/>
          </a:xfrm>
        </p:spPr>
        <p:txBody>
          <a:bodyPr anchor="ctr">
            <a:normAutofit lnSpcReduction="10000"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2800" dirty="0">
                <a:ea typeface="ＭＳ Ｐゴシック" charset="-128"/>
              </a:rPr>
              <a:t>We call on our members, allies &amp;  policy makers to join us.</a:t>
            </a:r>
          </a:p>
          <a:p>
            <a:pPr marL="0" indent="0">
              <a:spcAft>
                <a:spcPts val="600"/>
              </a:spcAft>
              <a:buNone/>
            </a:pPr>
            <a:endParaRPr lang="en-US" sz="2800" dirty="0">
              <a:ea typeface="ＭＳ Ｐゴシック" charset="-128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sz="2800" dirty="0">
                <a:ea typeface="ＭＳ Ｐゴシック" charset="-128"/>
              </a:rPr>
              <a:t>Turn these ideas into bold &amp; transformative legislation that will </a:t>
            </a:r>
            <a:r>
              <a:rPr lang="en-US" sz="2800" i="1" u="sng" dirty="0">
                <a:ea typeface="ＭＳ Ｐゴシック" charset="-128"/>
              </a:rPr>
              <a:t>promote and sustain</a:t>
            </a:r>
            <a:r>
              <a:rPr lang="en-US" sz="2800" dirty="0">
                <a:ea typeface="ＭＳ Ｐゴシック" charset="-128"/>
              </a:rPr>
              <a:t> racial &amp; economic opportunity for all families, children &amp; communities.</a:t>
            </a:r>
          </a:p>
          <a:p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061426592"/>
      </p:ext>
    </p:extLst>
  </p:cSld>
  <p:clrMapOvr>
    <a:masterClrMapping/>
  </p:clrMapOvr>
  <p:transition advTm="23000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36CCE-C2D9-6843-BA75-28F5BF819F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7694" y="304800"/>
            <a:ext cx="4916510" cy="6248400"/>
          </a:xfrm>
        </p:spPr>
        <p:txBody>
          <a:bodyPr anchor="ctr">
            <a:normAutofit lnSpcReduction="10000"/>
          </a:bodyPr>
          <a:lstStyle/>
          <a:p>
            <a:pPr>
              <a:lnSpc>
                <a:spcPct val="90000"/>
              </a:lnSpc>
              <a:spcBef>
                <a:spcPts val="400"/>
              </a:spcBef>
              <a:spcAft>
                <a:spcPts val="600"/>
              </a:spcAft>
            </a:pPr>
            <a:r>
              <a:rPr lang="en-US" sz="1800" b="1" i="1" dirty="0"/>
              <a:t>Opportunity Analysis. </a:t>
            </a:r>
          </a:p>
          <a:p>
            <a:pPr lvl="1">
              <a:lnSpc>
                <a:spcPct val="90000"/>
              </a:lnSpc>
              <a:spcBef>
                <a:spcPts val="400"/>
              </a:spcBef>
              <a:spcAft>
                <a:spcPts val="600"/>
              </a:spcAft>
            </a:pPr>
            <a:r>
              <a:rPr lang="en-US" sz="1400" dirty="0"/>
              <a:t>A desegregation plan must be based on a thorough analysis of racial as well as economic &amp; social factors that define </a:t>
            </a:r>
            <a:r>
              <a:rPr lang="en-US" sz="1400" i="1" dirty="0"/>
              <a:t>opportunity</a:t>
            </a:r>
            <a:r>
              <a:rPr lang="en-US" sz="1400" b="1" dirty="0"/>
              <a:t>. </a:t>
            </a:r>
          </a:p>
          <a:p>
            <a:pPr lvl="1">
              <a:lnSpc>
                <a:spcPct val="90000"/>
              </a:lnSpc>
              <a:spcBef>
                <a:spcPts val="400"/>
              </a:spcBef>
              <a:spcAft>
                <a:spcPts val="600"/>
              </a:spcAft>
            </a:pPr>
            <a:r>
              <a:rPr lang="en-US" sz="1400" dirty="0"/>
              <a:t>Develop integration &amp; inclusion goals based on </a:t>
            </a:r>
            <a:r>
              <a:rPr lang="en-US" sz="1400" b="1" i="1" dirty="0"/>
              <a:t>opportunity</a:t>
            </a:r>
            <a:r>
              <a:rPr lang="en-US" sz="1400" b="1" dirty="0"/>
              <a:t> &amp; diversity.</a:t>
            </a:r>
            <a:r>
              <a:rPr lang="en-US" sz="1200" b="1" dirty="0"/>
              <a:t> </a:t>
            </a:r>
          </a:p>
          <a:p>
            <a:pPr lvl="1">
              <a:lnSpc>
                <a:spcPct val="90000"/>
              </a:lnSpc>
              <a:spcBef>
                <a:spcPts val="400"/>
              </a:spcBef>
              <a:spcAft>
                <a:spcPts val="600"/>
              </a:spcAft>
            </a:pPr>
            <a:endParaRPr lang="en-US" sz="900" b="1" dirty="0"/>
          </a:p>
          <a:p>
            <a:pPr>
              <a:lnSpc>
                <a:spcPct val="90000"/>
              </a:lnSpc>
              <a:spcBef>
                <a:spcPts val="400"/>
              </a:spcBef>
              <a:spcAft>
                <a:spcPts val="600"/>
              </a:spcAft>
            </a:pPr>
            <a:r>
              <a:rPr lang="en-US" sz="1800" b="1" dirty="0"/>
              <a:t>Legislation is needed</a:t>
            </a:r>
          </a:p>
          <a:p>
            <a:pPr lvl="1">
              <a:lnSpc>
                <a:spcPct val="90000"/>
              </a:lnSpc>
              <a:spcBef>
                <a:spcPts val="400"/>
              </a:spcBef>
              <a:spcAft>
                <a:spcPts val="600"/>
              </a:spcAft>
            </a:pPr>
            <a:r>
              <a:rPr lang="en-US" sz="1400" b="1" dirty="0"/>
              <a:t>To reform &amp; strengthen the Department of Education</a:t>
            </a:r>
            <a:r>
              <a:rPr lang="en-US" sz="1400" dirty="0"/>
              <a:t>’s civil rights capacity &amp; enforcement requirements so that it is both </a:t>
            </a:r>
            <a:r>
              <a:rPr lang="en-US" sz="1400" i="1" dirty="0"/>
              <a:t>charged</a:t>
            </a:r>
            <a:r>
              <a:rPr lang="en-US" sz="1400" dirty="0"/>
              <a:t> with &amp; </a:t>
            </a:r>
            <a:r>
              <a:rPr lang="en-US" sz="1400" i="1" dirty="0"/>
              <a:t>able</a:t>
            </a:r>
            <a:r>
              <a:rPr lang="en-US" sz="1400" dirty="0"/>
              <a:t> to carry out school desegregation goals.</a:t>
            </a:r>
          </a:p>
          <a:p>
            <a:pPr lvl="1">
              <a:lnSpc>
                <a:spcPct val="90000"/>
              </a:lnSpc>
              <a:spcBef>
                <a:spcPts val="400"/>
              </a:spcBef>
              <a:spcAft>
                <a:spcPts val="600"/>
              </a:spcAft>
            </a:pPr>
            <a:r>
              <a:rPr lang="en-US" sz="1400" b="1" dirty="0"/>
              <a:t>Strengthen state funding formula to </a:t>
            </a:r>
            <a:r>
              <a:rPr lang="en-US" sz="1400" b="1" u="sng" dirty="0"/>
              <a:t>advantage &amp; incentivize</a:t>
            </a:r>
            <a:r>
              <a:rPr lang="en-US" sz="1400" b="1" dirty="0"/>
              <a:t> </a:t>
            </a:r>
            <a:r>
              <a:rPr lang="en-US" sz="1400" dirty="0"/>
              <a:t>diverse &amp; integrated schools.</a:t>
            </a:r>
          </a:p>
          <a:p>
            <a:pPr lvl="1">
              <a:lnSpc>
                <a:spcPct val="90000"/>
              </a:lnSpc>
              <a:spcBef>
                <a:spcPts val="400"/>
              </a:spcBef>
              <a:spcAft>
                <a:spcPts val="600"/>
              </a:spcAft>
            </a:pPr>
            <a:r>
              <a:rPr lang="en-US" sz="1400" dirty="0"/>
              <a:t>Direct and increase funding to local </a:t>
            </a:r>
            <a:r>
              <a:rPr lang="en-US" sz="1400" b="1" dirty="0"/>
              <a:t>integration &amp; desegregation </a:t>
            </a:r>
            <a:r>
              <a:rPr lang="en-US" sz="1400" b="1" i="1" dirty="0"/>
              <a:t>best practices</a:t>
            </a:r>
            <a:r>
              <a:rPr lang="en-US" sz="1400" dirty="0"/>
              <a:t> where diversity already exists.</a:t>
            </a:r>
          </a:p>
          <a:p>
            <a:pPr lvl="1">
              <a:lnSpc>
                <a:spcPct val="90000"/>
              </a:lnSpc>
              <a:spcBef>
                <a:spcPts val="400"/>
              </a:spcBef>
              <a:spcAft>
                <a:spcPts val="600"/>
              </a:spcAft>
            </a:pPr>
            <a:r>
              <a:rPr lang="en-US" sz="1400" dirty="0"/>
              <a:t>Reform </a:t>
            </a:r>
            <a:r>
              <a:rPr lang="en-US" sz="1400" b="1" i="1" dirty="0" err="1"/>
              <a:t>Interdistrict</a:t>
            </a:r>
            <a:r>
              <a:rPr lang="en-US" sz="1400" b="1" i="1" dirty="0"/>
              <a:t> Public School Choice </a:t>
            </a:r>
            <a:r>
              <a:rPr lang="en-US" sz="1400" dirty="0"/>
              <a:t>program to advance integration within regions based on opportunity analysis.</a:t>
            </a:r>
          </a:p>
          <a:p>
            <a:pPr lvl="1">
              <a:lnSpc>
                <a:spcPct val="90000"/>
              </a:lnSpc>
              <a:spcBef>
                <a:spcPts val="400"/>
              </a:spcBef>
              <a:spcAft>
                <a:spcPts val="600"/>
              </a:spcAft>
            </a:pPr>
            <a:r>
              <a:rPr lang="en-US" sz="1400" dirty="0"/>
              <a:t>Reform legislation to </a:t>
            </a:r>
            <a:r>
              <a:rPr lang="en-US" sz="1400" b="1" dirty="0"/>
              <a:t>require charters to advance integration - </a:t>
            </a:r>
            <a:r>
              <a:rPr lang="en-US" sz="1400" dirty="0"/>
              <a:t>not</a:t>
            </a:r>
            <a:r>
              <a:rPr lang="en-US" sz="1400" b="1" dirty="0"/>
              <a:t> </a:t>
            </a:r>
            <a:r>
              <a:rPr lang="en-US" sz="1400" dirty="0"/>
              <a:t>promote segregation. </a:t>
            </a:r>
          </a:p>
          <a:p>
            <a:pPr lvl="1">
              <a:lnSpc>
                <a:spcPct val="90000"/>
              </a:lnSpc>
              <a:spcBef>
                <a:spcPts val="400"/>
              </a:spcBef>
              <a:spcAft>
                <a:spcPts val="600"/>
              </a:spcAft>
            </a:pPr>
            <a:r>
              <a:rPr lang="en-US" sz="1400" dirty="0"/>
              <a:t>Support </a:t>
            </a:r>
            <a:r>
              <a:rPr lang="en-US" sz="1400" b="1" dirty="0"/>
              <a:t>pro-integration magnet schools </a:t>
            </a:r>
            <a:r>
              <a:rPr lang="en-US" sz="1400" dirty="0"/>
              <a:t>in urban areas and for </a:t>
            </a:r>
            <a:r>
              <a:rPr lang="en-US" sz="1400" b="1" dirty="0"/>
              <a:t>county schools</a:t>
            </a:r>
            <a:r>
              <a:rPr lang="en-US" sz="1400" dirty="0"/>
              <a:t>.</a:t>
            </a:r>
          </a:p>
          <a:p>
            <a:pPr lvl="1">
              <a:lnSpc>
                <a:spcPct val="90000"/>
              </a:lnSpc>
              <a:spcBef>
                <a:spcPts val="400"/>
              </a:spcBef>
              <a:spcAft>
                <a:spcPts val="600"/>
              </a:spcAft>
            </a:pPr>
            <a:r>
              <a:rPr lang="en-US" sz="1400" dirty="0"/>
              <a:t>Increase &amp; </a:t>
            </a:r>
            <a:r>
              <a:rPr lang="en-US" sz="1400" b="1" dirty="0"/>
              <a:t>enforce </a:t>
            </a:r>
            <a:r>
              <a:rPr lang="en-US" sz="1400" b="1" i="1" dirty="0"/>
              <a:t>Mount Laurel</a:t>
            </a:r>
            <a:r>
              <a:rPr lang="en-US" sz="1400" b="1" dirty="0"/>
              <a:t> </a:t>
            </a:r>
            <a:r>
              <a:rPr lang="en-US" sz="1400" dirty="0"/>
              <a:t>obligations on “far flung” high opportunity communities with exclusionary schools. </a:t>
            </a:r>
            <a:endParaRPr lang="en-US" sz="14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4D563B-5F72-F449-845B-B375DD2BBFB4}"/>
              </a:ext>
            </a:extLst>
          </p:cNvPr>
          <p:cNvSpPr txBox="1"/>
          <p:nvPr/>
        </p:nvSpPr>
        <p:spPr>
          <a:xfrm>
            <a:off x="362430" y="962440"/>
            <a:ext cx="2304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Summary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86019939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431" name="Rectangle 89">
            <a:extLst>
              <a:ext uri="{FF2B5EF4-FFF2-40B4-BE49-F238E27FC236}">
                <a16:creationId xmlns:a16="http://schemas.microsoft.com/office/drawing/2014/main" id="{DB61C582-23D5-4C48-B31B-11B91396D6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28727DD-602F-864F-A838-C0E819F02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542" y="304800"/>
            <a:ext cx="3931686" cy="609600"/>
          </a:xfrm>
          <a:solidFill>
            <a:schemeClr val="accent1">
              <a:lumMod val="50000"/>
            </a:schemeClr>
          </a:solidFill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b">
            <a:noAutofit/>
          </a:bodyPr>
          <a:lstStyle/>
          <a:p>
            <a:r>
              <a:rPr lang="en-US" sz="3200" b="1" dirty="0"/>
              <a:t>Response &amp; Reaction </a:t>
            </a:r>
          </a:p>
        </p:txBody>
      </p:sp>
      <p:sp>
        <p:nvSpPr>
          <p:cNvPr id="17422" name="Content Placeholder 17421">
            <a:extLst>
              <a:ext uri="{FF2B5EF4-FFF2-40B4-BE49-F238E27FC236}">
                <a16:creationId xmlns:a16="http://schemas.microsoft.com/office/drawing/2014/main" id="{3CB16A1B-C8AA-4705-8F29-973ACE7A9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941" y="2709328"/>
            <a:ext cx="4291659" cy="3455033"/>
          </a:xfrm>
        </p:spPr>
        <p:txBody>
          <a:bodyPr anchor="t">
            <a:normAutofit/>
          </a:bodyPr>
          <a:lstStyle/>
          <a:p>
            <a:r>
              <a:rPr lang="en-US" sz="2000" dirty="0"/>
              <a:t>Professor Leslie Wilson,  </a:t>
            </a:r>
          </a:p>
          <a:p>
            <a:pPr marL="0" indent="0">
              <a:buNone/>
            </a:pPr>
            <a:r>
              <a:rPr lang="en-US" sz="1800" i="1" dirty="0"/>
              <a:t>      Montclair State University (Moderator)</a:t>
            </a:r>
          </a:p>
          <a:p>
            <a:r>
              <a:rPr lang="en-US" sz="2000" dirty="0"/>
              <a:t>Professor John Brittain, </a:t>
            </a:r>
            <a:br>
              <a:rPr lang="en-US" sz="2000" dirty="0"/>
            </a:br>
            <a:r>
              <a:rPr lang="en-US" sz="1800" i="1" dirty="0"/>
              <a:t>Professor of Law, UDC David A. Clarke School of Law 	</a:t>
            </a:r>
          </a:p>
          <a:p>
            <a:r>
              <a:rPr lang="en-US" sz="2000" dirty="0"/>
              <a:t>Dr. Genevieve Siegel-Hawley, </a:t>
            </a:r>
            <a:r>
              <a:rPr lang="en-US" sz="1800" i="1" dirty="0"/>
              <a:t>Virginia Commonwealth University</a:t>
            </a:r>
          </a:p>
          <a:p>
            <a:r>
              <a:rPr lang="en-US" sz="2000" dirty="0"/>
              <a:t>Paul </a:t>
            </a:r>
            <a:r>
              <a:rPr lang="en-US" sz="2000" dirty="0" err="1"/>
              <a:t>Jargowsky</a:t>
            </a:r>
            <a:r>
              <a:rPr lang="en-US" sz="2000" dirty="0"/>
              <a:t>, </a:t>
            </a:r>
          </a:p>
          <a:p>
            <a:pPr marL="0" indent="0">
              <a:buNone/>
            </a:pPr>
            <a:r>
              <a:rPr lang="en-US" sz="1800" i="1" dirty="0"/>
              <a:t>      Director, Center for Urban Research &amp;    </a:t>
            </a:r>
          </a:p>
          <a:p>
            <a:pPr marL="0" indent="0">
              <a:buNone/>
            </a:pPr>
            <a:r>
              <a:rPr lang="en-US" sz="1800" i="1" dirty="0"/>
              <a:t>      Urban Education, Rutgers University</a:t>
            </a:r>
          </a:p>
        </p:txBody>
      </p:sp>
      <p:pic>
        <p:nvPicPr>
          <p:cNvPr id="19" name="Picture 8">
            <a:extLst>
              <a:ext uri="{FF2B5EF4-FFF2-40B4-BE49-F238E27FC236}">
                <a16:creationId xmlns:a16="http://schemas.microsoft.com/office/drawing/2014/main" id="{950D8DEB-C8A0-5D44-880D-C8097C4349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3769"/>
          <a:stretch/>
        </p:blipFill>
        <p:spPr bwMode="auto">
          <a:xfrm>
            <a:off x="4957117" y="1016568"/>
            <a:ext cx="1580726" cy="205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>
            <a:extLst>
              <a:ext uri="{FF2B5EF4-FFF2-40B4-BE49-F238E27FC236}">
                <a16:creationId xmlns:a16="http://schemas.microsoft.com/office/drawing/2014/main" id="{A7305C2A-B15C-4A4F-9BCB-125FA529B2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8" b="-3"/>
          <a:stretch/>
        </p:blipFill>
        <p:spPr bwMode="auto">
          <a:xfrm>
            <a:off x="6798529" y="1016568"/>
            <a:ext cx="1580726" cy="205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>
            <a:extLst>
              <a:ext uri="{FF2B5EF4-FFF2-40B4-BE49-F238E27FC236}">
                <a16:creationId xmlns:a16="http://schemas.microsoft.com/office/drawing/2014/main" id="{43B812B7-81A2-F149-942C-A7EEDF2B57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3769"/>
          <a:stretch/>
        </p:blipFill>
        <p:spPr bwMode="auto">
          <a:xfrm>
            <a:off x="4957117" y="3409858"/>
            <a:ext cx="1580726" cy="205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>
            <a:extLst>
              <a:ext uri="{FF2B5EF4-FFF2-40B4-BE49-F238E27FC236}">
                <a16:creationId xmlns:a16="http://schemas.microsoft.com/office/drawing/2014/main" id="{1FE7E7C3-57B4-754A-A65F-3BAD92E64C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2" r="9927" b="-3"/>
          <a:stretch/>
        </p:blipFill>
        <p:spPr bwMode="auto">
          <a:xfrm>
            <a:off x="6798529" y="3409858"/>
            <a:ext cx="1580726" cy="205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32" name="Rectangle 91">
            <a:extLst>
              <a:ext uri="{FF2B5EF4-FFF2-40B4-BE49-F238E27FC236}">
                <a16:creationId xmlns:a16="http://schemas.microsoft.com/office/drawing/2014/main" id="{564B7BD9-7F70-40CA-A74D-E1E6DA3346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9144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33" name="Rectangle 93">
            <a:extLst>
              <a:ext uri="{FF2B5EF4-FFF2-40B4-BE49-F238E27FC236}">
                <a16:creationId xmlns:a16="http://schemas.microsoft.com/office/drawing/2014/main" id="{5370CCB5-705B-4E99-8F73-B5403ED84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8950" y="6400799"/>
            <a:ext cx="611504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BB370F-6121-BF49-BCFE-BEEB626D3DCB}"/>
              </a:ext>
            </a:extLst>
          </p:cNvPr>
          <p:cNvSpPr txBox="1"/>
          <p:nvPr/>
        </p:nvSpPr>
        <p:spPr>
          <a:xfrm>
            <a:off x="868914" y="1150838"/>
            <a:ext cx="3931686" cy="1477328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i="1" dirty="0"/>
              <a:t>Can this work?              </a:t>
            </a:r>
            <a:br>
              <a:rPr lang="en-US" i="1" dirty="0"/>
            </a:br>
            <a:br>
              <a:rPr lang="en-US" sz="200" i="1" dirty="0"/>
            </a:br>
            <a:r>
              <a:rPr lang="en-US" sz="200" i="1" dirty="0"/>
              <a:t> </a:t>
            </a:r>
            <a:r>
              <a:rPr lang="en-US" sz="800" i="1" dirty="0"/>
              <a:t>  </a:t>
            </a:r>
            <a:br>
              <a:rPr lang="en-US" i="1" dirty="0"/>
            </a:br>
            <a:r>
              <a:rPr lang="en-US" i="1" dirty="0"/>
              <a:t>       What advice do you have? </a:t>
            </a:r>
            <a:br>
              <a:rPr lang="en-US" i="1" dirty="0"/>
            </a:br>
            <a:endParaRPr lang="en-US" sz="800" i="1" dirty="0"/>
          </a:p>
          <a:p>
            <a:r>
              <a:rPr lang="en-US" i="1" dirty="0"/>
              <a:t>Will you help?  </a:t>
            </a:r>
          </a:p>
        </p:txBody>
      </p:sp>
    </p:spTree>
    <p:extLst>
      <p:ext uri="{BB962C8B-B14F-4D97-AF65-F5344CB8AC3E}">
        <p14:creationId xmlns:p14="http://schemas.microsoft.com/office/powerpoint/2010/main" val="322940933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431" name="Rectangle 89">
            <a:extLst>
              <a:ext uri="{FF2B5EF4-FFF2-40B4-BE49-F238E27FC236}">
                <a16:creationId xmlns:a16="http://schemas.microsoft.com/office/drawing/2014/main" id="{DB61C582-23D5-4C48-B31B-11B91396D6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32" name="Rectangle 91">
            <a:extLst>
              <a:ext uri="{FF2B5EF4-FFF2-40B4-BE49-F238E27FC236}">
                <a16:creationId xmlns:a16="http://schemas.microsoft.com/office/drawing/2014/main" id="{564B7BD9-7F70-40CA-A74D-E1E6DA3346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9144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33" name="Rectangle 93">
            <a:extLst>
              <a:ext uri="{FF2B5EF4-FFF2-40B4-BE49-F238E27FC236}">
                <a16:creationId xmlns:a16="http://schemas.microsoft.com/office/drawing/2014/main" id="{5370CCB5-705B-4E99-8F73-B5403ED84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8950" y="6400799"/>
            <a:ext cx="611504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BB370F-6121-BF49-BCFE-BEEB626D3DCB}"/>
              </a:ext>
            </a:extLst>
          </p:cNvPr>
          <p:cNvSpPr txBox="1"/>
          <p:nvPr/>
        </p:nvSpPr>
        <p:spPr>
          <a:xfrm>
            <a:off x="737542" y="1230489"/>
            <a:ext cx="3931686" cy="830997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i="1" dirty="0"/>
              <a:t>What about this resonates with you &amp; your experience?</a:t>
            </a:r>
          </a:p>
        </p:txBody>
      </p:sp>
      <p:pic>
        <p:nvPicPr>
          <p:cNvPr id="12" name="Picture 4" descr="A person in a suit&#10;&#10;Description automatically generated with low confidence">
            <a:extLst>
              <a:ext uri="{FF2B5EF4-FFF2-40B4-BE49-F238E27FC236}">
                <a16:creationId xmlns:a16="http://schemas.microsoft.com/office/drawing/2014/main" id="{28C54D62-3781-4542-A9F0-470E1834C6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241"/>
          <a:stretch/>
        </p:blipFill>
        <p:spPr bwMode="auto">
          <a:xfrm>
            <a:off x="4851553" y="2216891"/>
            <a:ext cx="2066561" cy="204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Attorney Profiles Lenox Law Firm in Mercer County, NJ">
            <a:extLst>
              <a:ext uri="{FF2B5EF4-FFF2-40B4-BE49-F238E27FC236}">
                <a16:creationId xmlns:a16="http://schemas.microsoft.com/office/drawing/2014/main" id="{83A9C86B-3A3D-B743-8604-953D2C738F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8" r="8794"/>
          <a:stretch/>
        </p:blipFill>
        <p:spPr bwMode="auto">
          <a:xfrm>
            <a:off x="7168431" y="3620642"/>
            <a:ext cx="1792087" cy="221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Monique-Coleman – VISTAS Education Partners">
            <a:extLst>
              <a:ext uri="{FF2B5EF4-FFF2-40B4-BE49-F238E27FC236}">
                <a16:creationId xmlns:a16="http://schemas.microsoft.com/office/drawing/2014/main" id="{C9565CFE-1D32-3440-90D6-9EC6538C4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627843"/>
            <a:ext cx="1736514" cy="2609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ontent Placeholder 19463">
            <a:extLst>
              <a:ext uri="{FF2B5EF4-FFF2-40B4-BE49-F238E27FC236}">
                <a16:creationId xmlns:a16="http://schemas.microsoft.com/office/drawing/2014/main" id="{1776D2D0-FAC9-6847-B007-FAA1EBF3FA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019" y="2514600"/>
            <a:ext cx="4687419" cy="3657600"/>
          </a:xfrm>
        </p:spPr>
        <p:txBody>
          <a:bodyPr>
            <a:normAutofit/>
          </a:bodyPr>
          <a:lstStyle/>
          <a:p>
            <a:r>
              <a:rPr lang="en-US" sz="2000" dirty="0"/>
              <a:t>Patrick F. </a:t>
            </a:r>
            <a:r>
              <a:rPr lang="en-US" sz="2000" dirty="0" err="1"/>
              <a:t>Carrigg</a:t>
            </a:r>
            <a:r>
              <a:rPr lang="en-US" sz="2000" dirty="0"/>
              <a:t>, Esq</a:t>
            </a:r>
            <a:br>
              <a:rPr lang="en-US" sz="2000" dirty="0"/>
            </a:br>
            <a:r>
              <a:rPr lang="en-US" sz="2000" i="1" dirty="0"/>
              <a:t>School Board Attorney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Charles E. </a:t>
            </a:r>
            <a:r>
              <a:rPr lang="en-US" sz="2000" dirty="0" err="1"/>
              <a:t>Menifield</a:t>
            </a:r>
            <a:r>
              <a:rPr lang="en-US" sz="2000" dirty="0"/>
              <a:t>, PhD</a:t>
            </a:r>
            <a:br>
              <a:rPr lang="en-US" sz="2000" dirty="0"/>
            </a:br>
            <a:r>
              <a:rPr lang="en-US" sz="2000" i="1" dirty="0"/>
              <a:t>Dean, School of Public Affairs &amp; Administration, Rutgers University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Monique Coleman, </a:t>
            </a:r>
            <a:br>
              <a:rPr lang="en-US" sz="2000" dirty="0"/>
            </a:br>
            <a:r>
              <a:rPr lang="en-US" sz="2000" i="1" dirty="0"/>
              <a:t>Highland Park BOE member </a:t>
            </a:r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8D93EC15-1824-4984-9F66-12973600E0E4}"/>
              </a:ext>
            </a:extLst>
          </p:cNvPr>
          <p:cNvSpPr txBox="1">
            <a:spLocks/>
          </p:cNvSpPr>
          <p:nvPr/>
        </p:nvSpPr>
        <p:spPr bwMode="auto">
          <a:xfrm>
            <a:off x="737542" y="304800"/>
            <a:ext cx="3931686" cy="609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kern="0" dirty="0"/>
              <a:t>Response &amp; Reaction </a:t>
            </a:r>
          </a:p>
        </p:txBody>
      </p:sp>
    </p:spTree>
    <p:extLst>
      <p:ext uri="{BB962C8B-B14F-4D97-AF65-F5344CB8AC3E}">
        <p14:creationId xmlns:p14="http://schemas.microsoft.com/office/powerpoint/2010/main" val="104176166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2" name="Rectangle 191">
            <a:extLst>
              <a:ext uri="{FF2B5EF4-FFF2-40B4-BE49-F238E27FC236}">
                <a16:creationId xmlns:a16="http://schemas.microsoft.com/office/drawing/2014/main" id="{50D1C5B3-B60D-4696-AE60-100D5EC8A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22" name="Content Placeholder 17421">
            <a:extLst>
              <a:ext uri="{FF2B5EF4-FFF2-40B4-BE49-F238E27FC236}">
                <a16:creationId xmlns:a16="http://schemas.microsoft.com/office/drawing/2014/main" id="{3CB16A1B-C8AA-4705-8F29-973ACE7A9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2714" y="1752601"/>
            <a:ext cx="5766686" cy="40729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u="sng" dirty="0"/>
              <a:t>Policy Makers</a:t>
            </a:r>
          </a:p>
          <a:p>
            <a:pPr lvl="1"/>
            <a:r>
              <a:rPr lang="en-US" sz="2400" dirty="0"/>
              <a:t>Senator Joe </a:t>
            </a:r>
            <a:r>
              <a:rPr lang="en-US" sz="2400" dirty="0" err="1"/>
              <a:t>Cryan</a:t>
            </a:r>
            <a:endParaRPr lang="en-US" sz="2400" dirty="0"/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Assemblywoman Shavonda Sumter</a:t>
            </a:r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Assemblyman Benjie Wimberly</a:t>
            </a:r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Assemblywoman Mila </a:t>
            </a:r>
            <a:r>
              <a:rPr lang="en-US" sz="2400" dirty="0" err="1"/>
              <a:t>Jasey</a:t>
            </a:r>
            <a:endParaRPr lang="en-US" sz="2400" dirty="0"/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FA169C72-4010-413C-A913-4BD6E2D129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9144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758C3C99-2F64-46DC-9F81-BAA40930E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8950" y="6400799"/>
            <a:ext cx="611504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86C9F6D6-2D2F-49F8-A8F5-00BD2B47D624}"/>
              </a:ext>
            </a:extLst>
          </p:cNvPr>
          <p:cNvSpPr txBox="1">
            <a:spLocks/>
          </p:cNvSpPr>
          <p:nvPr/>
        </p:nvSpPr>
        <p:spPr bwMode="auto">
          <a:xfrm>
            <a:off x="1371600" y="533400"/>
            <a:ext cx="6400800" cy="6858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kern="0" dirty="0"/>
              <a:t>Response &amp; Reaction </a:t>
            </a:r>
          </a:p>
        </p:txBody>
      </p:sp>
    </p:spTree>
    <p:extLst>
      <p:ext uri="{BB962C8B-B14F-4D97-AF65-F5344CB8AC3E}">
        <p14:creationId xmlns:p14="http://schemas.microsoft.com/office/powerpoint/2010/main" val="355543606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5" name="Rectangle 144">
            <a:extLst>
              <a:ext uri="{FF2B5EF4-FFF2-40B4-BE49-F238E27FC236}">
                <a16:creationId xmlns:a16="http://schemas.microsoft.com/office/drawing/2014/main" id="{50D1C5B3-B60D-4696-AE60-100D5EC8A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28727DD-602F-864F-A838-C0E819F02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0" y="228600"/>
            <a:ext cx="5410200" cy="990600"/>
          </a:xfrm>
        </p:spPr>
        <p:txBody>
          <a:bodyPr anchor="b">
            <a:normAutofit fontScale="90000"/>
          </a:bodyPr>
          <a:lstStyle/>
          <a:p>
            <a:r>
              <a:rPr lang="en-US" sz="3900" u="sng" dirty="0"/>
              <a:t>Call to Action</a:t>
            </a:r>
            <a:br>
              <a:rPr lang="en-US" dirty="0"/>
            </a:br>
            <a:r>
              <a:rPr lang="en-US" sz="3300" i="1" dirty="0"/>
              <a:t>Next Steps</a:t>
            </a:r>
            <a:endParaRPr lang="en-US" sz="3300" dirty="0"/>
          </a:p>
        </p:txBody>
      </p:sp>
      <p:pic>
        <p:nvPicPr>
          <p:cNvPr id="27660" name="Picture 12">
            <a:extLst>
              <a:ext uri="{FF2B5EF4-FFF2-40B4-BE49-F238E27FC236}">
                <a16:creationId xmlns:a16="http://schemas.microsoft.com/office/drawing/2014/main" id="{7BD5017F-EC74-2047-9D29-47AD3F9E6D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47" b="-4"/>
          <a:stretch/>
        </p:blipFill>
        <p:spPr bwMode="auto">
          <a:xfrm>
            <a:off x="20" y="10"/>
            <a:ext cx="3028930" cy="214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6" name="Picture 8">
            <a:extLst>
              <a:ext uri="{FF2B5EF4-FFF2-40B4-BE49-F238E27FC236}">
                <a16:creationId xmlns:a16="http://schemas.microsoft.com/office/drawing/2014/main" id="{521AD2DE-2AAD-804B-B9B0-E9829A1C3E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6" r="5" b="5"/>
          <a:stretch/>
        </p:blipFill>
        <p:spPr bwMode="auto">
          <a:xfrm>
            <a:off x="20" y="2145165"/>
            <a:ext cx="3028930" cy="2125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8" name="Picture 10">
            <a:extLst>
              <a:ext uri="{FF2B5EF4-FFF2-40B4-BE49-F238E27FC236}">
                <a16:creationId xmlns:a16="http://schemas.microsoft.com/office/drawing/2014/main" id="{38A676C2-A29D-D04A-948C-5C3165436C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1" r="-4" b="-4"/>
          <a:stretch/>
        </p:blipFill>
        <p:spPr bwMode="auto">
          <a:xfrm>
            <a:off x="20" y="4257004"/>
            <a:ext cx="3028930" cy="2145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44CF6F-4F75-2F4B-BA87-ED905AA61E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6460" y="1219201"/>
            <a:ext cx="5410200" cy="46482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600" b="1" dirty="0"/>
              <a:t>Feedback &amp; commitments </a:t>
            </a:r>
            <a:r>
              <a:rPr lang="en-US" sz="1600" dirty="0"/>
              <a:t>(from lunch)</a:t>
            </a:r>
          </a:p>
          <a:p>
            <a:pPr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en-US" sz="600" b="1" dirty="0"/>
          </a:p>
          <a:p>
            <a:pPr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600" b="1" dirty="0"/>
              <a:t>Actions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US" sz="1200" dirty="0"/>
              <a:t>Regional Meetings with Legislators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US" sz="1200" dirty="0"/>
              <a:t>Engaging the Governor over the next 5 weeks</a:t>
            </a:r>
          </a:p>
          <a:p>
            <a:pPr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en-US" sz="600" b="1" dirty="0"/>
          </a:p>
          <a:p>
            <a:pPr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600" b="1" dirty="0"/>
              <a:t>Weekly Zoom Check-In: Sundays (7pm)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US" sz="1600" dirty="0"/>
              <a:t>September 26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US" sz="1600" dirty="0"/>
              <a:t>October 3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US" sz="1600" dirty="0"/>
              <a:t>October 10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US" sz="1600" dirty="0"/>
              <a:t>October 17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US" sz="1600" dirty="0"/>
              <a:t>October 24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US" sz="1600" dirty="0"/>
              <a:t>October 31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US" sz="1600" b="1" dirty="0"/>
              <a:t>Until Nov 2</a:t>
            </a:r>
            <a:r>
              <a:rPr lang="en-US" sz="1600" b="1" baseline="30000" dirty="0"/>
              <a:t>nd</a:t>
            </a:r>
            <a:r>
              <a:rPr lang="en-US" sz="1600" b="1" dirty="0"/>
              <a:t> Election</a:t>
            </a:r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FA169C72-4010-413C-A913-4BD6E2D129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9144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758C3C99-2F64-46DC-9F81-BAA40930E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8950" y="6400799"/>
            <a:ext cx="611504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892" name="Picture 4">
            <a:extLst>
              <a:ext uri="{FF2B5EF4-FFF2-40B4-BE49-F238E27FC236}">
                <a16:creationId xmlns:a16="http://schemas.microsoft.com/office/drawing/2014/main" id="{0A96EADE-469F-954D-A472-F1BB190A1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159460"/>
            <a:ext cx="2133600" cy="324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39554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9" name="Rectangle 138">
            <a:extLst>
              <a:ext uri="{FF2B5EF4-FFF2-40B4-BE49-F238E27FC236}">
                <a16:creationId xmlns:a16="http://schemas.microsoft.com/office/drawing/2014/main" id="{DB61C582-23D5-4C48-B31B-11B91396D6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44CF6F-4F75-2F4B-BA87-ED905AA61E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748542"/>
            <a:ext cx="5238750" cy="5651830"/>
          </a:xfrm>
        </p:spPr>
        <p:txBody>
          <a:bodyPr anchor="t">
            <a:normAutofit fontScale="70000" lnSpcReduction="20000"/>
          </a:bodyPr>
          <a:lstStyle/>
          <a:p>
            <a:endParaRPr lang="en-US" sz="1800" b="1" dirty="0"/>
          </a:p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r>
              <a:rPr lang="en-US" sz="3100" b="1" dirty="0"/>
              <a:t>4-Day National Leadership Training</a:t>
            </a:r>
          </a:p>
          <a:p>
            <a:r>
              <a:rPr lang="en-US" sz="2800" dirty="0"/>
              <a:t>Thursday through Sunday</a:t>
            </a:r>
          </a:p>
          <a:p>
            <a:r>
              <a:rPr lang="en-US" sz="2900" dirty="0"/>
              <a:t>December 2-5</a:t>
            </a:r>
          </a:p>
          <a:p>
            <a:pPr marL="914400" lvl="2" indent="0">
              <a:buNone/>
            </a:pPr>
            <a:r>
              <a:rPr lang="en-US" sz="2900" dirty="0"/>
              <a:t>December 9-12</a:t>
            </a:r>
          </a:p>
          <a:p>
            <a:pPr marL="1371600" lvl="3" indent="0">
              <a:buNone/>
            </a:pPr>
            <a:r>
              <a:rPr lang="en-US" sz="2900" dirty="0"/>
              <a:t>	December 16-19</a:t>
            </a:r>
          </a:p>
          <a:p>
            <a:pPr lvl="1"/>
            <a:endParaRPr lang="en-US" sz="2400" dirty="0"/>
          </a:p>
          <a:p>
            <a:pPr marL="0" indent="0">
              <a:buNone/>
            </a:pPr>
            <a:r>
              <a:rPr lang="en-US" sz="2800" b="1" u="sng" dirty="0"/>
              <a:t>Topics</a:t>
            </a:r>
          </a:p>
          <a:p>
            <a:pPr lvl="1"/>
            <a:r>
              <a:rPr lang="en-US" sz="2600" dirty="0"/>
              <a:t>Learning about Power</a:t>
            </a:r>
          </a:p>
          <a:p>
            <a:pPr lvl="1"/>
            <a:r>
              <a:rPr lang="en-US" sz="2600" dirty="0"/>
              <a:t>Understanding self-interest</a:t>
            </a:r>
          </a:p>
          <a:p>
            <a:pPr lvl="1"/>
            <a:r>
              <a:rPr lang="en-US" sz="2600" dirty="0"/>
              <a:t>One-on-one organizing</a:t>
            </a:r>
          </a:p>
          <a:p>
            <a:pPr lvl="1"/>
            <a:r>
              <a:rPr lang="en-US" sz="2600" dirty="0"/>
              <a:t>Power analysis</a:t>
            </a:r>
          </a:p>
          <a:p>
            <a:pPr lvl="1"/>
            <a:r>
              <a:rPr lang="en-US" sz="2600" dirty="0"/>
              <a:t>Distinguishing “public” from “private”</a:t>
            </a:r>
          </a:p>
          <a:p>
            <a:pPr lvl="1"/>
            <a:r>
              <a:rPr lang="en-US" sz="2600" dirty="0"/>
              <a:t>Strategy &amp; tactics, issues &amp; action</a:t>
            </a:r>
          </a:p>
          <a:p>
            <a:pPr lvl="1"/>
            <a:r>
              <a:rPr lang="en-US" sz="2600" dirty="0"/>
              <a:t>Identifying &amp; developing leaders</a:t>
            </a:r>
          </a:p>
          <a:p>
            <a:pPr lvl="1"/>
            <a:r>
              <a:rPr lang="en-US" sz="2600" dirty="0"/>
              <a:t>Organizing money</a:t>
            </a:r>
          </a:p>
          <a:p>
            <a:pPr lvl="1"/>
            <a:r>
              <a:rPr lang="en-US" sz="2600" dirty="0"/>
              <a:t>Effective meetings</a:t>
            </a:r>
          </a:p>
          <a:p>
            <a:pPr lvl="1"/>
            <a:r>
              <a:rPr lang="en-US" sz="2600" dirty="0"/>
              <a:t>Strategic planning</a:t>
            </a:r>
          </a:p>
        </p:txBody>
      </p:sp>
      <p:pic>
        <p:nvPicPr>
          <p:cNvPr id="27654" name="Picture 6">
            <a:extLst>
              <a:ext uri="{FF2B5EF4-FFF2-40B4-BE49-F238E27FC236}">
                <a16:creationId xmlns:a16="http://schemas.microsoft.com/office/drawing/2014/main" id="{D377CB06-34A8-2146-A49D-B658A50854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0" r="36098" b="5"/>
          <a:stretch/>
        </p:blipFill>
        <p:spPr bwMode="auto">
          <a:xfrm>
            <a:off x="4957117" y="1016568"/>
            <a:ext cx="1580726" cy="205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>
            <a:extLst>
              <a:ext uri="{FF2B5EF4-FFF2-40B4-BE49-F238E27FC236}">
                <a16:creationId xmlns:a16="http://schemas.microsoft.com/office/drawing/2014/main" id="{0F5C3DCA-2826-1F44-A0AD-15DD021F7D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8" r="42753" b="5"/>
          <a:stretch/>
        </p:blipFill>
        <p:spPr bwMode="auto">
          <a:xfrm>
            <a:off x="6798529" y="1016568"/>
            <a:ext cx="1580726" cy="205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A2491794-FA5F-D24E-973C-C6AEDD9E9F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79" r="2202" b="-3"/>
          <a:stretch/>
        </p:blipFill>
        <p:spPr bwMode="auto">
          <a:xfrm>
            <a:off x="4957117" y="3409858"/>
            <a:ext cx="1580726" cy="205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>
            <a:extLst>
              <a:ext uri="{FF2B5EF4-FFF2-40B4-BE49-F238E27FC236}">
                <a16:creationId xmlns:a16="http://schemas.microsoft.com/office/drawing/2014/main" id="{407AE936-CE59-B343-897F-ED14C5DF42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7" r="17828" b="3"/>
          <a:stretch/>
        </p:blipFill>
        <p:spPr bwMode="auto">
          <a:xfrm>
            <a:off x="6798529" y="3409858"/>
            <a:ext cx="1580726" cy="205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" name="Rectangle 140">
            <a:extLst>
              <a:ext uri="{FF2B5EF4-FFF2-40B4-BE49-F238E27FC236}">
                <a16:creationId xmlns:a16="http://schemas.microsoft.com/office/drawing/2014/main" id="{564B7BD9-7F70-40CA-A74D-E1E6DA3346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9144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5370CCB5-705B-4E99-8F73-B5403ED84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8950" y="6400799"/>
            <a:ext cx="611504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53618D70-DFD4-446A-AD0D-A1235BB7DD18}"/>
              </a:ext>
            </a:extLst>
          </p:cNvPr>
          <p:cNvSpPr txBox="1">
            <a:spLocks/>
          </p:cNvSpPr>
          <p:nvPr/>
        </p:nvSpPr>
        <p:spPr bwMode="auto">
          <a:xfrm>
            <a:off x="1371600" y="216093"/>
            <a:ext cx="6400800" cy="69830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kern="0" dirty="0"/>
              <a:t>Leadership Training</a:t>
            </a: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79A1F54D-6A67-44D0-AEAC-74B493565EA0}"/>
              </a:ext>
            </a:extLst>
          </p:cNvPr>
          <p:cNvSpPr txBox="1">
            <a:spLocks/>
          </p:cNvSpPr>
          <p:nvPr/>
        </p:nvSpPr>
        <p:spPr bwMode="auto">
          <a:xfrm>
            <a:off x="5067879" y="5737102"/>
            <a:ext cx="3161140" cy="41333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kern="0" dirty="0"/>
              <a:t>Registration is now open</a:t>
            </a:r>
          </a:p>
        </p:txBody>
      </p:sp>
    </p:spTree>
    <p:extLst>
      <p:ext uri="{BB962C8B-B14F-4D97-AF65-F5344CB8AC3E}">
        <p14:creationId xmlns:p14="http://schemas.microsoft.com/office/powerpoint/2010/main" val="245371402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9" name="Rectangle 138">
            <a:extLst>
              <a:ext uri="{FF2B5EF4-FFF2-40B4-BE49-F238E27FC236}">
                <a16:creationId xmlns:a16="http://schemas.microsoft.com/office/drawing/2014/main" id="{DB61C582-23D5-4C48-B31B-11B91396D6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44CF6F-4F75-2F4B-BA87-ED905AA61E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498" y="1905000"/>
            <a:ext cx="4876801" cy="3123899"/>
          </a:xfrm>
        </p:spPr>
        <p:txBody>
          <a:bodyPr anchor="t">
            <a:normAutofit/>
          </a:bodyPr>
          <a:lstStyle/>
          <a:p>
            <a:endParaRPr lang="en-US" sz="1800" b="1" dirty="0"/>
          </a:p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endParaRPr lang="en-US" sz="2800" b="1" dirty="0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564B7BD9-7F70-40CA-A74D-E1E6DA3346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9144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5370CCB5-705B-4E99-8F73-B5403ED84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8950" y="6400799"/>
            <a:ext cx="611504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 descr="A person in a suit smiling&#10;&#10;Description automatically generated with low confidence">
            <a:extLst>
              <a:ext uri="{FF2B5EF4-FFF2-40B4-BE49-F238E27FC236}">
                <a16:creationId xmlns:a16="http://schemas.microsoft.com/office/drawing/2014/main" id="{3B664CB9-FF63-E542-8CD8-25D68F4917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1" r="-3" b="16961"/>
          <a:stretch/>
        </p:blipFill>
        <p:spPr bwMode="auto">
          <a:xfrm>
            <a:off x="5485299" y="2133300"/>
            <a:ext cx="3158319" cy="2895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D901C2D-6BB6-644A-B629-9940864CEEC3}"/>
              </a:ext>
            </a:extLst>
          </p:cNvPr>
          <p:cNvSpPr/>
          <p:nvPr/>
        </p:nvSpPr>
        <p:spPr>
          <a:xfrm>
            <a:off x="760899" y="2789518"/>
            <a:ext cx="4572000" cy="113877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600" b="1" dirty="0"/>
              <a:t>Sean Spiller</a:t>
            </a:r>
          </a:p>
          <a:p>
            <a:r>
              <a:rPr lang="en-US" sz="2100" i="1" dirty="0"/>
              <a:t>President, New Jersey Education Association (NJEA) &amp; Mayor, Montclair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E7523B69-301B-406D-AB81-0426BF42216B}"/>
              </a:ext>
            </a:extLst>
          </p:cNvPr>
          <p:cNvSpPr txBox="1">
            <a:spLocks/>
          </p:cNvSpPr>
          <p:nvPr/>
        </p:nvSpPr>
        <p:spPr bwMode="auto">
          <a:xfrm>
            <a:off x="1371600" y="719311"/>
            <a:ext cx="6400800" cy="69830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kern="0" dirty="0"/>
              <a:t>Closing Remarks</a:t>
            </a:r>
          </a:p>
        </p:txBody>
      </p:sp>
    </p:spTree>
    <p:extLst>
      <p:ext uri="{BB962C8B-B14F-4D97-AF65-F5344CB8AC3E}">
        <p14:creationId xmlns:p14="http://schemas.microsoft.com/office/powerpoint/2010/main" val="27789628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2638" y="44533"/>
            <a:ext cx="8817424" cy="68134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555464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B712E947-0734-45F9-9C4F-41114EC3A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C6B5652-C661-4C58-B937-F0F490F7FC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0B936867-6407-43FB-9DE6-1B0879D0CB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ACD0B258-678B-4A8C-894F-848AF24A19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C8D58395-74AF-401A-AF2F-76B6FCF71D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2F003F3F-F118-41D2-AA3F-74DB0D197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2" y="1914808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478D03-24B9-F94A-B3DB-1F8623489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18" y="457201"/>
            <a:ext cx="2133600" cy="2971799"/>
          </a:xfrm>
        </p:spPr>
        <p:txBody>
          <a:bodyPr anchor="b">
            <a:normAutofit/>
          </a:bodyPr>
          <a:lstStyle/>
          <a:p>
            <a:pPr algn="r"/>
            <a:r>
              <a:rPr lang="en-US" sz="3500" dirty="0">
                <a:solidFill>
                  <a:srgbClr val="FFFFFF"/>
                </a:solidFill>
              </a:rPr>
              <a:t>Closing Session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44CF6F-4F75-2F4B-BA87-ED905AA61E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6933" y="669363"/>
            <a:ext cx="2467935" cy="4359837"/>
          </a:xfrm>
        </p:spPr>
        <p:txBody>
          <a:bodyPr anchor="ctr"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1700" b="1" dirty="0"/>
              <a:t>Conference Co-Chairs: </a:t>
            </a:r>
            <a:r>
              <a:rPr lang="en-US" sz="1700" dirty="0"/>
              <a:t>Rev. Kenneth Darryl Ray Clayton 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1700" dirty="0"/>
              <a:t>Rev. Willie Dwayne Francois III</a:t>
            </a:r>
          </a:p>
          <a:p>
            <a:pPr>
              <a:spcAft>
                <a:spcPts val="1200"/>
              </a:spcAft>
            </a:pPr>
            <a:endParaRPr lang="en-US" sz="1700" dirty="0"/>
          </a:p>
          <a:p>
            <a:pPr marL="0" indent="0">
              <a:spcAft>
                <a:spcPts val="1200"/>
              </a:spcAft>
              <a:buNone/>
            </a:pPr>
            <a:endParaRPr lang="en-US" sz="1700" dirty="0"/>
          </a:p>
          <a:p>
            <a:pPr marL="0" indent="0">
              <a:spcAft>
                <a:spcPts val="1200"/>
              </a:spcAft>
              <a:buNone/>
            </a:pPr>
            <a:r>
              <a:rPr lang="en-US" sz="1700" b="1" dirty="0"/>
              <a:t>Closing Statement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1700" b="1" dirty="0"/>
              <a:t>Closing Prayer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65151C06-C8CB-6147-8399-9EA07E64B2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0" r="11021" b="1"/>
          <a:stretch/>
        </p:blipFill>
        <p:spPr bwMode="auto">
          <a:xfrm>
            <a:off x="6493434" y="900555"/>
            <a:ext cx="1832608" cy="238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Vision Church - 831 Vision">
            <a:extLst>
              <a:ext uri="{FF2B5EF4-FFF2-40B4-BE49-F238E27FC236}">
                <a16:creationId xmlns:a16="http://schemas.microsoft.com/office/drawing/2014/main" id="{63EC59A6-2A1E-6B4A-905D-82369941EA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3533"/>
          <a:stretch/>
        </p:blipFill>
        <p:spPr bwMode="auto">
          <a:xfrm>
            <a:off x="6488064" y="3589863"/>
            <a:ext cx="1843349" cy="239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9375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2639" y="44533"/>
            <a:ext cx="8817422" cy="68134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38686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5957" y="44533"/>
            <a:ext cx="6990786" cy="68134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0304362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7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399FF"/>
      </a:accent1>
      <a:accent2>
        <a:srgbClr val="99FFCC"/>
      </a:accent2>
      <a:accent3>
        <a:srgbClr val="FFFFFF"/>
      </a:accent3>
      <a:accent4>
        <a:srgbClr val="000000"/>
      </a:accent4>
      <a:accent5>
        <a:srgbClr val="ADCAFF"/>
      </a:accent5>
      <a:accent6>
        <a:srgbClr val="8AE7B9"/>
      </a:accent6>
      <a:hlink>
        <a:srgbClr val="CC00CC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2496</Words>
  <Application>Microsoft Office PowerPoint</Application>
  <PresentationFormat>On-screen Show (4:3)</PresentationFormat>
  <Paragraphs>339</Paragraphs>
  <Slides>70</Slides>
  <Notes>19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5" baseType="lpstr">
      <vt:lpstr>Arial</vt:lpstr>
      <vt:lpstr>Times New Roman</vt:lpstr>
      <vt:lpstr>Wingdings</vt:lpstr>
      <vt:lpstr>Default Design</vt:lpstr>
      <vt:lpstr>Document</vt:lpstr>
      <vt:lpstr>PowerPoint Presentation</vt:lpstr>
      <vt:lpstr>School Segregation in New Jersey A pandemic of inequality &amp; lost opportunity Friday, September 24 • 10:00 am to 3:00 pm The Conference Center at Mercer  </vt:lpstr>
      <vt:lpstr>PowerPoint Presentation</vt:lpstr>
      <vt:lpstr>Opening Session</vt:lpstr>
      <vt:lpstr>PART I The State of School Segregation in NJ in the age of Covid-19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INSTRUCTIONS FOR WORKING LUNCH</vt:lpstr>
      <vt:lpstr>PowerPoint Presentation</vt:lpstr>
      <vt:lpstr>PowerPoint Presentation</vt:lpstr>
      <vt:lpstr>BREAK FOR LUNCH</vt:lpstr>
      <vt:lpstr>Congresswoman Bonnie Watson Coleman</vt:lpstr>
      <vt:lpstr>PowerPoint Presentation</vt:lpstr>
      <vt:lpstr>PART III - What Can Be Done?</vt:lpstr>
      <vt:lpstr>Segregation is Sin</vt:lpstr>
      <vt:lpstr>     Framework for a Legislative Approach  Ending School Segregation  in New Jersey in Our Time</vt:lpstr>
      <vt:lpstr>1. Must Involve Everyone </vt:lpstr>
      <vt:lpstr>2. Set Achievable, Fair Goals      for Inclusion &amp; Integration</vt:lpstr>
      <vt:lpstr>Maps Show Where School Districts Compare to the State Demographics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Base Goals on Opportunity as well as race</vt:lpstr>
      <vt:lpstr>PowerPoint Presentation</vt:lpstr>
      <vt:lpstr>PowerPoint Presentation</vt:lpstr>
      <vt:lpstr>4.   Combined Approach. </vt:lpstr>
      <vt:lpstr>The School Funding Reform Act of 2008 </vt:lpstr>
      <vt:lpstr>Inter-District Public School Choice</vt:lpstr>
      <vt:lpstr> County School System &amp; Magnet Schools </vt:lpstr>
      <vt:lpstr> Reform School Consolidation bill </vt:lpstr>
      <vt:lpstr>Mount Laurel &amp; New Jersey’s Fair Housing Act</vt:lpstr>
      <vt:lpstr> Bolster/Reform  Department of Education’s  Civil Rights Capacity </vt:lpstr>
      <vt:lpstr>Caveats</vt:lpstr>
      <vt:lpstr>       School Integration Will Not Fix All Problems     </vt:lpstr>
      <vt:lpstr>                              This is a beginning framework.   A starting point for developing a policy agenda in the next legislative session.</vt:lpstr>
      <vt:lpstr>PowerPoint Presentation</vt:lpstr>
      <vt:lpstr>Response &amp; Reaction </vt:lpstr>
      <vt:lpstr>PowerPoint Presentation</vt:lpstr>
      <vt:lpstr>PowerPoint Presentation</vt:lpstr>
      <vt:lpstr>Call to Action Next Steps</vt:lpstr>
      <vt:lpstr>PowerPoint Presentation</vt:lpstr>
      <vt:lpstr>PowerPoint Presentation</vt:lpstr>
      <vt:lpstr>Closing Session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Cathy Schap</dc:creator>
  <cp:lastModifiedBy>Cathy Schap</cp:lastModifiedBy>
  <cp:revision>3</cp:revision>
  <dcterms:created xsi:type="dcterms:W3CDTF">2021-09-22T21:30:12Z</dcterms:created>
  <dcterms:modified xsi:type="dcterms:W3CDTF">2021-09-22T21:52:34Z</dcterms:modified>
</cp:coreProperties>
</file>